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81">
  <p:sldMasterIdLst>
    <p:sldMasterId id="2147485082" r:id="rId1"/>
  </p:sldMasterIdLst>
  <p:notesMasterIdLst>
    <p:notesMasterId r:id="rId4"/>
  </p:notesMasterIdLst>
  <p:handoutMasterIdLst>
    <p:handoutMasterId r:id="rId5"/>
  </p:handoutMasterIdLst>
  <p:sldIdLst>
    <p:sldId id="585" r:id="rId2"/>
    <p:sldId id="610" r:id="rId3"/>
  </p:sldIdLst>
  <p:sldSz cx="9144000" cy="6858000" type="screen4x3"/>
  <p:notesSz cx="6858000" cy="994568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3"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0000FF"/>
    <a:srgbClr val="E6FC10"/>
    <a:srgbClr val="663300"/>
    <a:srgbClr val="FF9900"/>
    <a:srgbClr val="FAD3D2"/>
    <a:srgbClr val="FFE1CD"/>
    <a:srgbClr val="006600"/>
    <a:srgbClr val="CCCCFF"/>
    <a:srgbClr val="FFDE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2913" autoAdjust="0"/>
  </p:normalViewPr>
  <p:slideViewPr>
    <p:cSldViewPr>
      <p:cViewPr varScale="1">
        <p:scale>
          <a:sx n="58" d="100"/>
          <a:sy n="58" d="100"/>
        </p:scale>
        <p:origin x="798" y="72"/>
      </p:cViewPr>
      <p:guideLst>
        <p:guide orient="horz" pos="2160"/>
        <p:guide pos="2880"/>
      </p:guideLst>
    </p:cSldViewPr>
  </p:slideViewPr>
  <p:outlineViewPr>
    <p:cViewPr>
      <p:scale>
        <a:sx n="33" d="100"/>
        <a:sy n="33" d="100"/>
      </p:scale>
      <p:origin x="0" y="-162"/>
    </p:cViewPr>
  </p:outlineViewPr>
  <p:notesTextViewPr>
    <p:cViewPr>
      <p:scale>
        <a:sx n="1" d="1"/>
        <a:sy n="1" d="1"/>
      </p:scale>
      <p:origin x="0" y="0"/>
    </p:cViewPr>
  </p:notesTextViewPr>
  <p:sorterViewPr>
    <p:cViewPr>
      <p:scale>
        <a:sx n="120" d="100"/>
        <a:sy n="120" d="100"/>
      </p:scale>
      <p:origin x="0" y="0"/>
    </p:cViewPr>
  </p:sorterViewPr>
  <p:notesViewPr>
    <p:cSldViewPr>
      <p:cViewPr varScale="1">
        <p:scale>
          <a:sx n="78" d="100"/>
          <a:sy n="78" d="100"/>
        </p:scale>
        <p:origin x="-3990" y="-102"/>
      </p:cViewPr>
      <p:guideLst>
        <p:guide orient="horz" pos="3133"/>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97285"/>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 2"/>
          <p:cNvSpPr>
            <a:spLocks noGrp="1"/>
          </p:cNvSpPr>
          <p:nvPr>
            <p:ph type="dt" sz="quarter" idx="1"/>
          </p:nvPr>
        </p:nvSpPr>
        <p:spPr>
          <a:xfrm>
            <a:off x="3884613" y="0"/>
            <a:ext cx="2971800" cy="497285"/>
          </a:xfrm>
          <a:prstGeom prst="rect">
            <a:avLst/>
          </a:prstGeom>
        </p:spPr>
        <p:txBody>
          <a:bodyPr vert="horz" lIns="91440" tIns="45720" rIns="91440" bIns="45720" rtlCol="0"/>
          <a:lstStyle>
            <a:lvl1pPr algn="r">
              <a:defRPr sz="1200"/>
            </a:lvl1pPr>
          </a:lstStyle>
          <a:p>
            <a:fld id="{B21C38EB-DDC0-4FCD-8917-52D68DC9715C}" type="datetimeFigureOut">
              <a:rPr kumimoji="1" lang="ja-JP" altLang="en-US" smtClean="0"/>
              <a:pPr/>
              <a:t>2021/5/25</a:t>
            </a:fld>
            <a:endParaRPr kumimoji="1" lang="ja-JP" altLang="en-US" dirty="0"/>
          </a:p>
        </p:txBody>
      </p:sp>
      <p:sp>
        <p:nvSpPr>
          <p:cNvPr id="4" name="フッター プレースホルダ 3"/>
          <p:cNvSpPr>
            <a:spLocks noGrp="1"/>
          </p:cNvSpPr>
          <p:nvPr>
            <p:ph type="ftr" sz="quarter" idx="2"/>
          </p:nvPr>
        </p:nvSpPr>
        <p:spPr>
          <a:xfrm>
            <a:off x="0" y="9446678"/>
            <a:ext cx="2971800" cy="497285"/>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 4"/>
          <p:cNvSpPr>
            <a:spLocks noGrp="1"/>
          </p:cNvSpPr>
          <p:nvPr>
            <p:ph type="sldNum" sz="quarter" idx="3"/>
          </p:nvPr>
        </p:nvSpPr>
        <p:spPr>
          <a:xfrm>
            <a:off x="3884613" y="9446678"/>
            <a:ext cx="2971800" cy="497285"/>
          </a:xfrm>
          <a:prstGeom prst="rect">
            <a:avLst/>
          </a:prstGeom>
        </p:spPr>
        <p:txBody>
          <a:bodyPr vert="horz" lIns="91440" tIns="45720" rIns="91440" bIns="45720" rtlCol="0" anchor="b"/>
          <a:lstStyle>
            <a:lvl1pPr algn="r">
              <a:defRPr sz="1200"/>
            </a:lvl1pPr>
          </a:lstStyle>
          <a:p>
            <a:fld id="{1D52F50B-C86E-4083-9BEC-C9385B5BE08C}" type="slidenum">
              <a:rPr kumimoji="1" lang="ja-JP" altLang="en-US" smtClean="0"/>
              <a:pPr/>
              <a:t>‹#›</a:t>
            </a:fld>
            <a:endParaRPr kumimoji="1" lang="ja-JP" altLang="en-US" dirty="0"/>
          </a:p>
        </p:txBody>
      </p:sp>
    </p:spTree>
    <p:extLst>
      <p:ext uri="{BB962C8B-B14F-4D97-AF65-F5344CB8AC3E}">
        <p14:creationId xmlns:p14="http://schemas.microsoft.com/office/powerpoint/2010/main" val="198714575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7285"/>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dirty="0"/>
          </a:p>
        </p:txBody>
      </p:sp>
      <p:sp>
        <p:nvSpPr>
          <p:cNvPr id="3" name="日付プレースホルダー 2"/>
          <p:cNvSpPr>
            <a:spLocks noGrp="1"/>
          </p:cNvSpPr>
          <p:nvPr>
            <p:ph type="dt" idx="1"/>
          </p:nvPr>
        </p:nvSpPr>
        <p:spPr>
          <a:xfrm>
            <a:off x="3884613" y="0"/>
            <a:ext cx="2971800" cy="497285"/>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15B69135-37B6-47BF-B780-81EE910F7DC1}" type="datetimeFigureOut">
              <a:rPr lang="ja-JP" altLang="en-US"/>
              <a:pPr>
                <a:defRPr/>
              </a:pPr>
              <a:t>2021/5/25</a:t>
            </a:fld>
            <a:endParaRPr lang="ja-JP" altLang="en-US" dirty="0"/>
          </a:p>
        </p:txBody>
      </p:sp>
      <p:sp>
        <p:nvSpPr>
          <p:cNvPr id="4" name="スライド イメージ プレースホルダー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440" tIns="45720" rIns="91440" bIns="45720" rtlCol="0" anchor="ctr"/>
          <a:lstStyle/>
          <a:p>
            <a:pPr lvl="0"/>
            <a:endParaRPr lang="ja-JP" altLang="en-US" noProof="0" dirty="0"/>
          </a:p>
        </p:txBody>
      </p:sp>
      <p:sp>
        <p:nvSpPr>
          <p:cNvPr id="5" name="ノート プレースホルダー 4"/>
          <p:cNvSpPr>
            <a:spLocks noGrp="1"/>
          </p:cNvSpPr>
          <p:nvPr>
            <p:ph type="body" sz="quarter" idx="3"/>
          </p:nvPr>
        </p:nvSpPr>
        <p:spPr>
          <a:xfrm>
            <a:off x="685800" y="4724203"/>
            <a:ext cx="5486400" cy="4475559"/>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446678"/>
            <a:ext cx="2971800" cy="497285"/>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dirty="0"/>
          </a:p>
        </p:txBody>
      </p:sp>
      <p:sp>
        <p:nvSpPr>
          <p:cNvPr id="7" name="スライド番号プレースホルダー 6"/>
          <p:cNvSpPr>
            <a:spLocks noGrp="1"/>
          </p:cNvSpPr>
          <p:nvPr>
            <p:ph type="sldNum" sz="quarter" idx="5"/>
          </p:nvPr>
        </p:nvSpPr>
        <p:spPr>
          <a:xfrm>
            <a:off x="3884613" y="9446678"/>
            <a:ext cx="2971800" cy="497285"/>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4D3CD448-F85E-4B36-B2F4-4591089222A6}" type="slidenum">
              <a:rPr lang="ja-JP" altLang="en-US"/>
              <a:pPr>
                <a:defRPr/>
              </a:pPr>
              <a:t>‹#›</a:t>
            </a:fld>
            <a:endParaRPr lang="ja-JP" altLang="en-US" dirty="0"/>
          </a:p>
        </p:txBody>
      </p:sp>
    </p:spTree>
    <p:extLst>
      <p:ext uri="{BB962C8B-B14F-4D97-AF65-F5344CB8AC3E}">
        <p14:creationId xmlns:p14="http://schemas.microsoft.com/office/powerpoint/2010/main" val="718016171"/>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362556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F54B9372-6FB1-46D8-98F8-F4AB6E8E2961}" type="datetimeFigureOut">
              <a:rPr kumimoji="1" lang="ja-JP" altLang="en-US" smtClean="0"/>
              <a:pPr/>
              <a:t>2021/5/25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FB97392-9AC1-49A9-BB3D-913A6CC65FD5}" type="slidenum">
              <a:rPr kumimoji="1" lang="ja-JP" altLang="en-US" smtClean="0"/>
              <a:pPr/>
              <a:t>‹#›</a:t>
            </a:fld>
            <a:endParaRPr kumimoji="1" lang="ja-JP" altLang="en-US"/>
          </a:p>
        </p:txBody>
      </p:sp>
    </p:spTree>
    <p:extLst>
      <p:ext uri="{BB962C8B-B14F-4D97-AF65-F5344CB8AC3E}">
        <p14:creationId xmlns:p14="http://schemas.microsoft.com/office/powerpoint/2010/main" val="3579488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F54B9372-6FB1-46D8-98F8-F4AB6E8E2961}" type="datetimeFigureOut">
              <a:rPr kumimoji="1" lang="ja-JP" altLang="en-US" smtClean="0"/>
              <a:pPr/>
              <a:t>2021/5/25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FB97392-9AC1-49A9-BB3D-913A6CC65FD5}" type="slidenum">
              <a:rPr kumimoji="1" lang="ja-JP" altLang="en-US" smtClean="0"/>
              <a:pPr/>
              <a:t>‹#›</a:t>
            </a:fld>
            <a:endParaRPr kumimoji="1" lang="ja-JP" altLang="en-US"/>
          </a:p>
        </p:txBody>
      </p:sp>
    </p:spTree>
    <p:extLst>
      <p:ext uri="{BB962C8B-B14F-4D97-AF65-F5344CB8AC3E}">
        <p14:creationId xmlns:p14="http://schemas.microsoft.com/office/powerpoint/2010/main" val="761568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F54B9372-6FB1-46D8-98F8-F4AB6E8E2961}" type="datetimeFigureOut">
              <a:rPr kumimoji="1" lang="ja-JP" altLang="en-US" smtClean="0"/>
              <a:pPr/>
              <a:t>2021/5/25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FB97392-9AC1-49A9-BB3D-913A6CC65FD5}" type="slidenum">
              <a:rPr kumimoji="1" lang="ja-JP" altLang="en-US" smtClean="0"/>
              <a:pPr/>
              <a:t>‹#›</a:t>
            </a:fld>
            <a:endParaRPr kumimoji="1" lang="ja-JP" altLang="en-US"/>
          </a:p>
        </p:txBody>
      </p:sp>
    </p:spTree>
    <p:extLst>
      <p:ext uri="{BB962C8B-B14F-4D97-AF65-F5344CB8AC3E}">
        <p14:creationId xmlns:p14="http://schemas.microsoft.com/office/powerpoint/2010/main" val="2882623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F54B9372-6FB1-46D8-98F8-F4AB6E8E2961}" type="datetimeFigureOut">
              <a:rPr kumimoji="1" lang="ja-JP" altLang="en-US" smtClean="0"/>
              <a:pPr/>
              <a:t>2021/5/25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FB97392-9AC1-49A9-BB3D-913A6CC65FD5}" type="slidenum">
              <a:rPr kumimoji="1" lang="ja-JP" altLang="en-US" smtClean="0"/>
              <a:pPr/>
              <a:t>‹#›</a:t>
            </a:fld>
            <a:endParaRPr kumimoji="1" lang="ja-JP" altLang="en-US"/>
          </a:p>
        </p:txBody>
      </p:sp>
    </p:spTree>
    <p:extLst>
      <p:ext uri="{BB962C8B-B14F-4D97-AF65-F5344CB8AC3E}">
        <p14:creationId xmlns:p14="http://schemas.microsoft.com/office/powerpoint/2010/main" val="1822575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F54B9372-6FB1-46D8-98F8-F4AB6E8E2961}" type="datetimeFigureOut">
              <a:rPr kumimoji="1" lang="ja-JP" altLang="en-US" smtClean="0"/>
              <a:pPr/>
              <a:t>2021/5/25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FB97392-9AC1-49A9-BB3D-913A6CC65FD5}" type="slidenum">
              <a:rPr kumimoji="1" lang="ja-JP" altLang="en-US" smtClean="0"/>
              <a:pPr/>
              <a:t>‹#›</a:t>
            </a:fld>
            <a:endParaRPr kumimoji="1" lang="ja-JP" altLang="en-US"/>
          </a:p>
        </p:txBody>
      </p:sp>
    </p:spTree>
    <p:extLst>
      <p:ext uri="{BB962C8B-B14F-4D97-AF65-F5344CB8AC3E}">
        <p14:creationId xmlns:p14="http://schemas.microsoft.com/office/powerpoint/2010/main" val="846310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F54B9372-6FB1-46D8-98F8-F4AB6E8E2961}" type="datetimeFigureOut">
              <a:rPr kumimoji="1" lang="ja-JP" altLang="en-US" smtClean="0"/>
              <a:pPr/>
              <a:t>2021/5/25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FB97392-9AC1-49A9-BB3D-913A6CC65FD5}" type="slidenum">
              <a:rPr kumimoji="1" lang="ja-JP" altLang="en-US" smtClean="0"/>
              <a:pPr/>
              <a:t>‹#›</a:t>
            </a:fld>
            <a:endParaRPr kumimoji="1" lang="ja-JP" altLang="en-US"/>
          </a:p>
        </p:txBody>
      </p:sp>
    </p:spTree>
    <p:extLst>
      <p:ext uri="{BB962C8B-B14F-4D97-AF65-F5344CB8AC3E}">
        <p14:creationId xmlns:p14="http://schemas.microsoft.com/office/powerpoint/2010/main" val="1878110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F54B9372-6FB1-46D8-98F8-F4AB6E8E2961}" type="datetimeFigureOut">
              <a:rPr kumimoji="1" lang="ja-JP" altLang="en-US" smtClean="0"/>
              <a:pPr/>
              <a:t>2021/5/25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CFB97392-9AC1-49A9-BB3D-913A6CC65FD5}" type="slidenum">
              <a:rPr kumimoji="1" lang="ja-JP" altLang="en-US" smtClean="0"/>
              <a:pPr/>
              <a:t>‹#›</a:t>
            </a:fld>
            <a:endParaRPr kumimoji="1" lang="ja-JP" altLang="en-US"/>
          </a:p>
        </p:txBody>
      </p:sp>
    </p:spTree>
    <p:extLst>
      <p:ext uri="{BB962C8B-B14F-4D97-AF65-F5344CB8AC3E}">
        <p14:creationId xmlns:p14="http://schemas.microsoft.com/office/powerpoint/2010/main" val="4211909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F54B9372-6FB1-46D8-98F8-F4AB6E8E2961}" type="datetimeFigureOut">
              <a:rPr kumimoji="1" lang="ja-JP" altLang="en-US" smtClean="0"/>
              <a:pPr/>
              <a:t>2021/5/25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CFB97392-9AC1-49A9-BB3D-913A6CC65FD5}" type="slidenum">
              <a:rPr kumimoji="1" lang="ja-JP" altLang="en-US" smtClean="0"/>
              <a:pPr/>
              <a:t>‹#›</a:t>
            </a:fld>
            <a:endParaRPr kumimoji="1" lang="ja-JP" altLang="en-US"/>
          </a:p>
        </p:txBody>
      </p:sp>
    </p:spTree>
    <p:extLst>
      <p:ext uri="{BB962C8B-B14F-4D97-AF65-F5344CB8AC3E}">
        <p14:creationId xmlns:p14="http://schemas.microsoft.com/office/powerpoint/2010/main" val="2233994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F54B9372-6FB1-46D8-98F8-F4AB6E8E2961}" type="datetimeFigureOut">
              <a:rPr kumimoji="1" lang="ja-JP" altLang="en-US" smtClean="0"/>
              <a:pPr/>
              <a:t>2021/5/25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CFB97392-9AC1-49A9-BB3D-913A6CC65FD5}" type="slidenum">
              <a:rPr kumimoji="1" lang="ja-JP" altLang="en-US" smtClean="0"/>
              <a:pPr/>
              <a:t>‹#›</a:t>
            </a:fld>
            <a:endParaRPr kumimoji="1" lang="ja-JP" altLang="en-US"/>
          </a:p>
        </p:txBody>
      </p:sp>
    </p:spTree>
    <p:extLst>
      <p:ext uri="{BB962C8B-B14F-4D97-AF65-F5344CB8AC3E}">
        <p14:creationId xmlns:p14="http://schemas.microsoft.com/office/powerpoint/2010/main" val="2800635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F54B9372-6FB1-46D8-98F8-F4AB6E8E2961}" type="datetimeFigureOut">
              <a:rPr kumimoji="1" lang="ja-JP" altLang="en-US" smtClean="0"/>
              <a:pPr/>
              <a:t>2021/5/25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FB97392-9AC1-49A9-BB3D-913A6CC65FD5}" type="slidenum">
              <a:rPr kumimoji="1" lang="ja-JP" altLang="en-US" smtClean="0"/>
              <a:pPr/>
              <a:t>‹#›</a:t>
            </a:fld>
            <a:endParaRPr kumimoji="1" lang="ja-JP" altLang="en-US"/>
          </a:p>
        </p:txBody>
      </p:sp>
    </p:spTree>
    <p:extLst>
      <p:ext uri="{BB962C8B-B14F-4D97-AF65-F5344CB8AC3E}">
        <p14:creationId xmlns:p14="http://schemas.microsoft.com/office/powerpoint/2010/main" val="3540796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F54B9372-6FB1-46D8-98F8-F4AB6E8E2961}" type="datetimeFigureOut">
              <a:rPr kumimoji="1" lang="ja-JP" altLang="en-US" smtClean="0"/>
              <a:pPr/>
              <a:t>2021/5/25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FB97392-9AC1-49A9-BB3D-913A6CC65FD5}" type="slidenum">
              <a:rPr kumimoji="1" lang="ja-JP" altLang="en-US" smtClean="0"/>
              <a:pPr/>
              <a:t>‹#›</a:t>
            </a:fld>
            <a:endParaRPr kumimoji="1" lang="ja-JP" altLang="en-US"/>
          </a:p>
        </p:txBody>
      </p:sp>
    </p:spTree>
    <p:extLst>
      <p:ext uri="{BB962C8B-B14F-4D97-AF65-F5344CB8AC3E}">
        <p14:creationId xmlns:p14="http://schemas.microsoft.com/office/powerpoint/2010/main" val="549433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4B9372-6FB1-46D8-98F8-F4AB6E8E2961}" type="datetimeFigureOut">
              <a:rPr kumimoji="1" lang="ja-JP" altLang="en-US" smtClean="0"/>
              <a:pPr/>
              <a:t>2021/5/25</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B97392-9AC1-49A9-BB3D-913A6CC65FD5}" type="slidenum">
              <a:rPr kumimoji="1" lang="ja-JP" altLang="en-US" smtClean="0"/>
              <a:pPr/>
              <a:t>‹#›</a:t>
            </a:fld>
            <a:endParaRPr kumimoji="1" lang="ja-JP" altLang="en-US"/>
          </a:p>
        </p:txBody>
      </p:sp>
    </p:spTree>
    <p:extLst>
      <p:ext uri="{BB962C8B-B14F-4D97-AF65-F5344CB8AC3E}">
        <p14:creationId xmlns:p14="http://schemas.microsoft.com/office/powerpoint/2010/main" val="910089951"/>
      </p:ext>
    </p:extLst>
  </p:cSld>
  <p:clrMap bg1="lt1" tx1="dk1" bg2="lt2" tx2="dk2" accent1="accent1" accent2="accent2" accent3="accent3" accent4="accent4" accent5="accent5" accent6="accent6" hlink="hlink" folHlink="folHlink"/>
  <p:sldLayoutIdLst>
    <p:sldLayoutId id="2147485083" r:id="rId1"/>
    <p:sldLayoutId id="2147485084" r:id="rId2"/>
    <p:sldLayoutId id="2147485085" r:id="rId3"/>
    <p:sldLayoutId id="2147485086" r:id="rId4"/>
    <p:sldLayoutId id="2147485087" r:id="rId5"/>
    <p:sldLayoutId id="2147485088" r:id="rId6"/>
    <p:sldLayoutId id="2147485089" r:id="rId7"/>
    <p:sldLayoutId id="2147485090" r:id="rId8"/>
    <p:sldLayoutId id="2147485091" r:id="rId9"/>
    <p:sldLayoutId id="2147485092" r:id="rId10"/>
    <p:sldLayoutId id="2147485093"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187624" y="1989947"/>
            <a:ext cx="6768752" cy="1154162"/>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ja-JP" altLang="en-US" sz="2400" dirty="0">
                <a:solidFill>
                  <a:prstClr val="black"/>
                </a:solidFill>
                <a:latin typeface="メイリオ" pitchFamily="50" charset="-128"/>
                <a:ea typeface="メイリオ" pitchFamily="50" charset="-128"/>
              </a:rPr>
              <a:t>令和</a:t>
            </a:r>
            <a:r>
              <a:rPr lang="en-US" altLang="ja-JP" sz="2400" dirty="0">
                <a:solidFill>
                  <a:prstClr val="black"/>
                </a:solidFill>
                <a:latin typeface="メイリオ" pitchFamily="50" charset="-128"/>
                <a:ea typeface="メイリオ" pitchFamily="50" charset="-128"/>
              </a:rPr>
              <a:t>3</a:t>
            </a:r>
            <a:r>
              <a:rPr kumimoji="1" lang="ja-JP" altLang="en-US" sz="2400" b="0"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mn-cs"/>
              </a:rPr>
              <a:t>年度</a:t>
            </a:r>
            <a:endParaRPr kumimoji="1" lang="en-US" altLang="ja-JP" sz="2400" b="0"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mn-cs"/>
            </a:endParaRPr>
          </a:p>
          <a:p>
            <a:pPr marL="0" marR="0" lvl="0" indent="0" algn="ctr" defTabSz="914400" rtl="0" eaLnBrk="1" fontAlgn="auto" latinLnBrk="0" hangingPunct="1">
              <a:lnSpc>
                <a:spcPct val="150000"/>
              </a:lnSpc>
              <a:spcBef>
                <a:spcPts val="0"/>
              </a:spcBef>
              <a:spcAft>
                <a:spcPts val="0"/>
              </a:spcAft>
              <a:buClrTx/>
              <a:buSzTx/>
              <a:buFontTx/>
              <a:buNone/>
              <a:tabLst/>
              <a:defRPr/>
            </a:pPr>
            <a:r>
              <a:rPr lang="ja-JP" altLang="en-US" sz="2400" dirty="0">
                <a:solidFill>
                  <a:prstClr val="black"/>
                </a:solidFill>
                <a:latin typeface="メイリオ" pitchFamily="50" charset="-128"/>
                <a:ea typeface="メイリオ" pitchFamily="50" charset="-128"/>
              </a:rPr>
              <a:t>新型コロナウイルス感染症に関する緊急</a:t>
            </a:r>
            <a:r>
              <a:rPr kumimoji="1" lang="ja-JP" altLang="en-US" sz="2400" b="0" i="0" u="none" strike="noStrike" kern="1200" cap="none" spc="0" normalizeH="0" baseline="0" noProof="0" dirty="0">
                <a:ln>
                  <a:noFill/>
                </a:ln>
                <a:solidFill>
                  <a:prstClr val="black"/>
                </a:solidFill>
                <a:effectLst/>
                <a:uLnTx/>
                <a:uFillTx/>
                <a:latin typeface="メイリオ" pitchFamily="50" charset="-128"/>
                <a:ea typeface="メイリオ" pitchFamily="50" charset="-128"/>
                <a:cs typeface="+mn-cs"/>
              </a:rPr>
              <a:t>要望書</a:t>
            </a:r>
          </a:p>
        </p:txBody>
      </p:sp>
      <p:sp>
        <p:nvSpPr>
          <p:cNvPr id="5" name="テキスト ボックス 4"/>
          <p:cNvSpPr txBox="1"/>
          <p:nvPr/>
        </p:nvSpPr>
        <p:spPr>
          <a:xfrm>
            <a:off x="5966885" y="364014"/>
            <a:ext cx="2954656" cy="1015663"/>
          </a:xfrm>
          <a:prstGeom prst="rect">
            <a:avLst/>
          </a:prstGeom>
          <a:noFill/>
        </p:spPr>
        <p:txBody>
          <a:bodyPr wrap="none" rtlCol="0">
            <a:spAutoFit/>
          </a:bodyPr>
          <a:lstStyle/>
          <a:p>
            <a:pPr algn="r" fontAlgn="auto">
              <a:spcBef>
                <a:spcPts val="0"/>
              </a:spcBef>
              <a:spcAft>
                <a:spcPts val="0"/>
              </a:spcAft>
              <a:defRPr/>
            </a:pPr>
            <a:r>
              <a:rPr lang="en-US" altLang="ja-JP" sz="1200" dirty="0">
                <a:solidFill>
                  <a:prstClr val="black"/>
                </a:solidFill>
                <a:latin typeface="メイリオ" panose="020B0604030504040204" pitchFamily="50" charset="-128"/>
                <a:ea typeface="メイリオ" panose="020B0604030504040204" pitchFamily="50" charset="-128"/>
              </a:rPr>
              <a:t>2021/05/19</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一般社団法人　日本臨床衛生検査技師会</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代表理事会長　宮島　喜文</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日本臨床検査技師連盟</a:t>
            </a:r>
            <a:endPar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代表　椙山　広美</a:t>
            </a:r>
          </a:p>
        </p:txBody>
      </p:sp>
      <p:sp>
        <p:nvSpPr>
          <p:cNvPr id="2" name="テキスト ボックス 1"/>
          <p:cNvSpPr txBox="1"/>
          <p:nvPr/>
        </p:nvSpPr>
        <p:spPr>
          <a:xfrm>
            <a:off x="1784997" y="4001761"/>
            <a:ext cx="5868652" cy="707886"/>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ja-JP" altLang="en-US" sz="2000" b="1" dirty="0">
                <a:latin typeface="メイリオ" panose="020B0604030504040204" pitchFamily="50" charset="-128"/>
                <a:ea typeface="メイリオ" panose="020B0604030504040204" pitchFamily="50" charset="-128"/>
              </a:rPr>
              <a:t>●新型コロナウイルス感染症</a:t>
            </a:r>
            <a:r>
              <a:rPr lang="ja-JP" altLang="en-US" sz="2000" b="1" dirty="0">
                <a:solidFill>
                  <a:prstClr val="black">
                    <a:lumMod val="95000"/>
                    <a:lumOff val="5000"/>
                  </a:prstClr>
                </a:solidFill>
                <a:latin typeface="メイリオ" pitchFamily="50" charset="-128"/>
                <a:ea typeface="メイリオ" pitchFamily="50" charset="-128"/>
              </a:rPr>
              <a:t>の要望事項</a:t>
            </a:r>
            <a:endParaRPr lang="en-US" altLang="ja-JP" sz="2000" b="1" dirty="0">
              <a:solidFill>
                <a:prstClr val="black">
                  <a:lumMod val="95000"/>
                  <a:lumOff val="5000"/>
                </a:prstClr>
              </a:solidFill>
              <a:latin typeface="メイリオ" pitchFamily="50" charset="-128"/>
              <a:ea typeface="メイリオ" pitchFamily="50" charset="-128"/>
            </a:endParaRPr>
          </a:p>
          <a:p>
            <a:pPr fontAlgn="auto">
              <a:spcBef>
                <a:spcPts val="0"/>
              </a:spcBef>
              <a:spcAft>
                <a:spcPts val="0"/>
              </a:spcAft>
              <a:defRPr/>
            </a:pPr>
            <a:r>
              <a:rPr lang="ja-JP" altLang="en-US" sz="2000" b="1" dirty="0">
                <a:solidFill>
                  <a:prstClr val="black">
                    <a:lumMod val="95000"/>
                    <a:lumOff val="5000"/>
                  </a:prstClr>
                </a:solidFill>
                <a:latin typeface="メイリオ" pitchFamily="50" charset="-128"/>
                <a:ea typeface="メイリオ" pitchFamily="50" charset="-128"/>
              </a:rPr>
              <a:t>　　</a:t>
            </a:r>
            <a:r>
              <a:rPr lang="ja-JP" altLang="en-US" sz="2000" dirty="0">
                <a:solidFill>
                  <a:prstClr val="black">
                    <a:lumMod val="95000"/>
                    <a:lumOff val="5000"/>
                  </a:prstClr>
                </a:solidFill>
                <a:latin typeface="メイリオ" pitchFamily="50" charset="-128"/>
                <a:ea typeface="メイリオ" pitchFamily="50" charset="-128"/>
              </a:rPr>
              <a:t>・</a:t>
            </a:r>
            <a:r>
              <a:rPr kumimoji="0" lang="ja-JP" altLang="en-US" sz="2000" kern="0" dirty="0">
                <a:solidFill>
                  <a:prstClr val="black"/>
                </a:solidFill>
                <a:latin typeface="メイリオ" panose="020B0604030504040204" pitchFamily="50" charset="-128"/>
                <a:ea typeface="メイリオ" panose="020B0604030504040204" pitchFamily="50" charset="-128"/>
              </a:rPr>
              <a:t>臨床検査技師によるワクチン接種実施</a:t>
            </a:r>
            <a:endParaRPr kumimoji="0" lang="ja-JP" altLang="en-US" sz="20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7" name="テキスト ボックス 6"/>
          <p:cNvSpPr txBox="1"/>
          <p:nvPr/>
        </p:nvSpPr>
        <p:spPr>
          <a:xfrm>
            <a:off x="8713718" y="6516052"/>
            <a:ext cx="466794" cy="369332"/>
          </a:xfrm>
          <a:prstGeom prst="rect">
            <a:avLst/>
          </a:prstGeom>
          <a:noFill/>
        </p:spPr>
        <p:txBody>
          <a:bodyPr wrap="none" rtlCol="0">
            <a:spAutoFit/>
          </a:bodyPr>
          <a:lstStyle/>
          <a:p>
            <a:r>
              <a:rPr kumimoji="1" lang="en-US" altLang="ja-JP" dirty="0"/>
              <a:t>P1</a:t>
            </a:r>
            <a:endParaRPr kumimoji="1" lang="ja-JP" altLang="en-US" dirty="0"/>
          </a:p>
        </p:txBody>
      </p:sp>
      <p:sp>
        <p:nvSpPr>
          <p:cNvPr id="9" name="正方形/長方形 8">
            <a:extLst>
              <a:ext uri="{FF2B5EF4-FFF2-40B4-BE49-F238E27FC236}">
                <a16:creationId xmlns:a16="http://schemas.microsoft.com/office/drawing/2014/main" id="{DCFD4023-91CB-4349-BA5F-5787985DB241}"/>
              </a:ext>
            </a:extLst>
          </p:cNvPr>
          <p:cNvSpPr/>
          <p:nvPr/>
        </p:nvSpPr>
        <p:spPr>
          <a:xfrm>
            <a:off x="539552" y="407184"/>
            <a:ext cx="2637564" cy="646331"/>
          </a:xfrm>
          <a:prstGeom prst="rect">
            <a:avLst/>
          </a:prstGeom>
        </p:spPr>
        <p:txBody>
          <a:bodyPr wrap="square">
            <a:spAutoFit/>
          </a:bodyPr>
          <a:lstStyle/>
          <a:p>
            <a:r>
              <a:rPr lang="ja-JP" altLang="en-US" dirty="0">
                <a:latin typeface="メイリオ" panose="020B0604030504040204" pitchFamily="50" charset="-128"/>
                <a:ea typeface="メイリオ" panose="020B0604030504040204" pitchFamily="50" charset="-128"/>
              </a:rPr>
              <a:t>厚生労働大臣</a:t>
            </a:r>
          </a:p>
          <a:p>
            <a:r>
              <a:rPr lang="ja-JP" altLang="en-US" dirty="0">
                <a:latin typeface="メイリオ" panose="020B0604030504040204" pitchFamily="50" charset="-128"/>
                <a:ea typeface="メイリオ" panose="020B0604030504040204" pitchFamily="50" charset="-128"/>
              </a:rPr>
              <a:t>　　田村　憲久　殿</a:t>
            </a:r>
          </a:p>
        </p:txBody>
      </p:sp>
    </p:spTree>
    <p:extLst>
      <p:ext uri="{BB962C8B-B14F-4D97-AF65-F5344CB8AC3E}">
        <p14:creationId xmlns:p14="http://schemas.microsoft.com/office/powerpoint/2010/main" val="383579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1CD5ADE5-9EF3-456C-8F48-7DF25D10336F}"/>
              </a:ext>
            </a:extLst>
          </p:cNvPr>
          <p:cNvSpPr txBox="1"/>
          <p:nvPr/>
        </p:nvSpPr>
        <p:spPr>
          <a:xfrm>
            <a:off x="323529" y="6095037"/>
            <a:ext cx="8712968" cy="646331"/>
          </a:xfrm>
          <a:prstGeom prst="rect">
            <a:avLst/>
          </a:prstGeom>
          <a:gradFill rotWithShape="1">
            <a:gsLst>
              <a:gs pos="0">
                <a:srgbClr val="B32C16">
                  <a:tint val="35000"/>
                  <a:satMod val="260000"/>
                </a:srgbClr>
              </a:gs>
              <a:gs pos="30000">
                <a:srgbClr val="B32C16">
                  <a:tint val="38000"/>
                  <a:satMod val="260000"/>
                </a:srgbClr>
              </a:gs>
              <a:gs pos="75000">
                <a:srgbClr val="B32C16">
                  <a:tint val="55000"/>
                  <a:satMod val="255000"/>
                </a:srgbClr>
              </a:gs>
              <a:gs pos="100000">
                <a:srgbClr val="B32C16">
                  <a:tint val="70000"/>
                  <a:satMod val="255000"/>
                </a:srgbClr>
              </a:gs>
            </a:gsLst>
            <a:path path="circle">
              <a:fillToRect l="5000" t="100000" r="120000" b="10000"/>
            </a:path>
          </a:gradFill>
          <a:ln w="12700" cap="flat" cmpd="sng" algn="ctr">
            <a:solidFill>
              <a:srgbClr val="B32C16">
                <a:shade val="70000"/>
                <a:satMod val="150000"/>
              </a:srgbClr>
            </a:solidFill>
            <a:prstDash val="solid"/>
          </a:ln>
          <a:effectLst>
            <a:outerShdw blurRad="50800" dist="25000" dir="5400000" rotWithShape="0">
              <a:srgbClr val="000000">
                <a:alpha val="40000"/>
              </a:srgbClr>
            </a:outerShdw>
          </a:effectLst>
        </p:spPr>
        <p:txBody>
          <a:bodyPr wrap="square" rtlCol="0">
            <a:spAutoFit/>
          </a:bodyPr>
          <a:lstStyle/>
          <a:p>
            <a:pPr algn="ctr" fontAlgn="auto">
              <a:spcBef>
                <a:spcPts val="0"/>
              </a:spcBef>
              <a:spcAft>
                <a:spcPts val="0"/>
              </a:spcAft>
              <a:defRPr/>
            </a:pPr>
            <a:r>
              <a:rPr lang="ja-JP" altLang="en-US" b="1" dirty="0">
                <a:latin typeface="メイリオ" panose="020B0604030504040204" pitchFamily="50" charset="-128"/>
                <a:ea typeface="メイリオ" panose="020B0604030504040204" pitchFamily="50" charset="-128"/>
              </a:rPr>
              <a:t>一日も早いワクチン接種は、国民の願い・希望である。</a:t>
            </a:r>
            <a:endParaRPr lang="en-US" altLang="ja-JP" b="1" dirty="0">
              <a:latin typeface="メイリオ" panose="020B0604030504040204" pitchFamily="50" charset="-128"/>
              <a:ea typeface="メイリオ" panose="020B0604030504040204" pitchFamily="50" charset="-128"/>
            </a:endParaRPr>
          </a:p>
          <a:p>
            <a:pPr algn="ctr" fontAlgn="auto">
              <a:spcBef>
                <a:spcPts val="0"/>
              </a:spcBef>
              <a:spcAft>
                <a:spcPts val="0"/>
              </a:spcAft>
              <a:defRPr/>
            </a:pPr>
            <a:r>
              <a:rPr lang="ja-JP" altLang="en-US" b="1" dirty="0">
                <a:latin typeface="メイリオ" panose="020B0604030504040204" pitchFamily="50" charset="-128"/>
                <a:ea typeface="メイリオ" panose="020B0604030504040204" pitchFamily="50" charset="-128"/>
              </a:rPr>
              <a:t>臨床検査技師は、</a:t>
            </a:r>
            <a:r>
              <a:rPr lang="en-US" altLang="ja-JP" b="1" dirty="0">
                <a:latin typeface="メイリオ" panose="020B0604030504040204" pitchFamily="50" charset="-128"/>
                <a:ea typeface="メイリオ" panose="020B0604030504040204" pitchFamily="50" charset="-128"/>
              </a:rPr>
              <a:t>PCR</a:t>
            </a:r>
            <a:r>
              <a:rPr lang="ja-JP" altLang="en-US" b="1" dirty="0">
                <a:latin typeface="メイリオ" panose="020B0604030504040204" pitchFamily="50" charset="-128"/>
                <a:ea typeface="メイリオ" panose="020B0604030504040204" pitchFamily="50" charset="-128"/>
              </a:rPr>
              <a:t>検査のみならずワクチン接種においても貢献していきたい。</a:t>
            </a:r>
            <a:endParaRPr lang="en-US" altLang="ja-JP" b="1" dirty="0">
              <a:latin typeface="メイリオ" panose="020B0604030504040204" pitchFamily="50" charset="-128"/>
              <a:ea typeface="メイリオ" panose="020B0604030504040204" pitchFamily="50" charset="-128"/>
            </a:endParaRPr>
          </a:p>
        </p:txBody>
      </p:sp>
      <p:sp>
        <p:nvSpPr>
          <p:cNvPr id="7" name="下矢印 9">
            <a:extLst>
              <a:ext uri="{FF2B5EF4-FFF2-40B4-BE49-F238E27FC236}">
                <a16:creationId xmlns:a16="http://schemas.microsoft.com/office/drawing/2014/main" id="{FB5E32ED-74DA-4456-9D78-8B056372BC07}"/>
              </a:ext>
            </a:extLst>
          </p:cNvPr>
          <p:cNvSpPr/>
          <p:nvPr/>
        </p:nvSpPr>
        <p:spPr>
          <a:xfrm>
            <a:off x="4304012" y="4581128"/>
            <a:ext cx="360040" cy="216000"/>
          </a:xfrm>
          <a:prstGeom prst="downArrow">
            <a:avLst/>
          </a:prstGeom>
          <a:gradFill rotWithShape="1">
            <a:gsLst>
              <a:gs pos="0">
                <a:srgbClr val="B32C16">
                  <a:tint val="35000"/>
                  <a:satMod val="260000"/>
                </a:srgbClr>
              </a:gs>
              <a:gs pos="30000">
                <a:srgbClr val="B32C16">
                  <a:tint val="38000"/>
                  <a:satMod val="260000"/>
                </a:srgbClr>
              </a:gs>
              <a:gs pos="75000">
                <a:srgbClr val="B32C16">
                  <a:tint val="55000"/>
                  <a:satMod val="255000"/>
                </a:srgbClr>
              </a:gs>
              <a:gs pos="100000">
                <a:srgbClr val="B32C16">
                  <a:tint val="70000"/>
                  <a:satMod val="255000"/>
                </a:srgbClr>
              </a:gs>
            </a:gsLst>
            <a:path path="circle">
              <a:fillToRect l="5000" t="100000" r="120000" b="10000"/>
            </a:path>
          </a:gradFill>
          <a:ln w="12700" cap="flat" cmpd="sng" algn="ctr">
            <a:solidFill>
              <a:srgbClr val="B32C16">
                <a:shade val="70000"/>
                <a:satMod val="150000"/>
              </a:srgbClr>
            </a:solidFill>
            <a:prstDash val="solid"/>
          </a:ln>
          <a:effectLst>
            <a:outerShdw blurRad="50800" dist="25000" dir="5400000" rotWithShape="0">
              <a:srgbClr val="000000">
                <a:alpha val="40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latin typeface="Century Schoolbook"/>
              <a:ea typeface="ＭＳ Ｐ明朝" panose="02020600040205080304" pitchFamily="18" charset="-128"/>
              <a:cs typeface="+mn-cs"/>
            </a:endParaRPr>
          </a:p>
        </p:txBody>
      </p:sp>
      <p:sp>
        <p:nvSpPr>
          <p:cNvPr id="8" name="テキスト ボックス 7">
            <a:extLst>
              <a:ext uri="{FF2B5EF4-FFF2-40B4-BE49-F238E27FC236}">
                <a16:creationId xmlns:a16="http://schemas.microsoft.com/office/drawing/2014/main" id="{6121D5F1-F771-48F1-8AEF-1C1B903F818A}"/>
              </a:ext>
            </a:extLst>
          </p:cNvPr>
          <p:cNvSpPr txBox="1"/>
          <p:nvPr/>
        </p:nvSpPr>
        <p:spPr>
          <a:xfrm>
            <a:off x="397853" y="620688"/>
            <a:ext cx="8315865" cy="523220"/>
          </a:xfrm>
          <a:prstGeom prst="rect">
            <a:avLst/>
          </a:prstGeom>
          <a:solidFill>
            <a:sysClr val="window" lastClr="FFFFFF"/>
          </a:solidFill>
          <a:ln w="25400" cap="flat" cmpd="sng" algn="ctr">
            <a:solidFill>
              <a:srgbClr val="B32C16"/>
            </a:solidFill>
            <a:prstDash val="solid"/>
          </a:ln>
          <a:effectLst/>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800" kern="0" dirty="0">
                <a:solidFill>
                  <a:prstClr val="black"/>
                </a:solidFill>
                <a:latin typeface="メイリオ" panose="020B0604030504040204" pitchFamily="50" charset="-128"/>
                <a:ea typeface="メイリオ" panose="020B0604030504040204" pitchFamily="50" charset="-128"/>
              </a:rPr>
              <a:t>臨床検査技師によるワクチン接種実施</a:t>
            </a:r>
            <a:endParaRPr kumimoji="0" lang="ja-JP" altLang="en-US" sz="2800" b="0"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14" name="下矢印 9">
            <a:extLst>
              <a:ext uri="{FF2B5EF4-FFF2-40B4-BE49-F238E27FC236}">
                <a16:creationId xmlns:a16="http://schemas.microsoft.com/office/drawing/2014/main" id="{FB5E32ED-74DA-4456-9D78-8B056372BC07}"/>
              </a:ext>
            </a:extLst>
          </p:cNvPr>
          <p:cNvSpPr/>
          <p:nvPr/>
        </p:nvSpPr>
        <p:spPr>
          <a:xfrm>
            <a:off x="4304012" y="3140968"/>
            <a:ext cx="360040" cy="216000"/>
          </a:xfrm>
          <a:prstGeom prst="downArrow">
            <a:avLst/>
          </a:prstGeom>
          <a:gradFill rotWithShape="1">
            <a:gsLst>
              <a:gs pos="0">
                <a:srgbClr val="B32C16">
                  <a:tint val="35000"/>
                  <a:satMod val="260000"/>
                </a:srgbClr>
              </a:gs>
              <a:gs pos="30000">
                <a:srgbClr val="B32C16">
                  <a:tint val="38000"/>
                  <a:satMod val="260000"/>
                </a:srgbClr>
              </a:gs>
              <a:gs pos="75000">
                <a:srgbClr val="B32C16">
                  <a:tint val="55000"/>
                  <a:satMod val="255000"/>
                </a:srgbClr>
              </a:gs>
              <a:gs pos="100000">
                <a:srgbClr val="B32C16">
                  <a:tint val="70000"/>
                  <a:satMod val="255000"/>
                </a:srgbClr>
              </a:gs>
            </a:gsLst>
            <a:path path="circle">
              <a:fillToRect l="5000" t="100000" r="120000" b="10000"/>
            </a:path>
          </a:gradFill>
          <a:ln w="12700" cap="flat" cmpd="sng" algn="ctr">
            <a:solidFill>
              <a:srgbClr val="B32C16">
                <a:shade val="70000"/>
                <a:satMod val="150000"/>
              </a:srgbClr>
            </a:solidFill>
            <a:prstDash val="solid"/>
          </a:ln>
          <a:effectLst>
            <a:outerShdw blurRad="50800" dist="25000" dir="5400000" rotWithShape="0">
              <a:srgbClr val="000000">
                <a:alpha val="40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latin typeface="Century Schoolbook"/>
              <a:ea typeface="ＭＳ Ｐ明朝" panose="02020600040205080304" pitchFamily="18" charset="-128"/>
              <a:cs typeface="+mn-cs"/>
            </a:endParaRPr>
          </a:p>
        </p:txBody>
      </p:sp>
      <p:sp>
        <p:nvSpPr>
          <p:cNvPr id="10" name="テキスト ボックス 9"/>
          <p:cNvSpPr txBox="1"/>
          <p:nvPr/>
        </p:nvSpPr>
        <p:spPr>
          <a:xfrm>
            <a:off x="331690" y="1268760"/>
            <a:ext cx="8560796" cy="1815882"/>
          </a:xfrm>
          <a:prstGeom prst="rect">
            <a:avLst/>
          </a:prstGeom>
          <a:noFill/>
          <a:ln w="28575">
            <a:solidFill>
              <a:schemeClr val="accent1"/>
            </a:solidFill>
          </a:ln>
        </p:spPr>
        <p:txBody>
          <a:bodyPr wrap="square" rtlCol="0">
            <a:spAutoFit/>
          </a:bodyPr>
          <a:lstStyle/>
          <a:p>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現状と課題</a:t>
            </a:r>
            <a:r>
              <a:rPr lang="en-US" altLang="ja-JP" sz="1600" dirty="0">
                <a:latin typeface="メイリオ" panose="020B0604030504040204" pitchFamily="50" charset="-128"/>
                <a:ea typeface="メイリオ" panose="020B0604030504040204" pitchFamily="50" charset="-128"/>
              </a:rPr>
              <a:t>】</a:t>
            </a:r>
          </a:p>
          <a:p>
            <a:pPr marL="285750" indent="-285750">
              <a:buFont typeface="Wingdings" panose="05000000000000000000" pitchFamily="2" charset="2"/>
              <a:buChar char="ü"/>
            </a:pPr>
            <a:r>
              <a:rPr lang="ja-JP" altLang="en-US" sz="1600" dirty="0">
                <a:latin typeface="メイリオ" panose="020B0604030504040204" pitchFamily="50" charset="-128"/>
                <a:ea typeface="メイリオ" panose="020B0604030504040204" pitchFamily="50" charset="-128"/>
              </a:rPr>
              <a:t>今般の</a:t>
            </a:r>
            <a:r>
              <a:rPr lang="en-US" altLang="ja-JP" sz="1600" dirty="0">
                <a:latin typeface="メイリオ" panose="020B0604030504040204" pitchFamily="50" charset="-128"/>
                <a:ea typeface="メイリオ" panose="020B0604030504040204" pitchFamily="50" charset="-128"/>
              </a:rPr>
              <a:t>COVID-19</a:t>
            </a:r>
            <a:r>
              <a:rPr lang="ja-JP" altLang="en-US" sz="1600" dirty="0">
                <a:latin typeface="メイリオ" panose="020B0604030504040204" pitchFamily="50" charset="-128"/>
                <a:ea typeface="メイリオ" panose="020B0604030504040204" pitchFamily="50" charset="-128"/>
              </a:rPr>
              <a:t>感染拡大に対応するためには、ワクチン接種により多くの</a:t>
            </a:r>
            <a:r>
              <a:rPr lang="ja-JP" altLang="en-US" sz="1600" dirty="0">
                <a:solidFill>
                  <a:srgbClr val="0066FF"/>
                </a:solidFill>
                <a:latin typeface="メイリオ" panose="020B0604030504040204" pitchFamily="50" charset="-128"/>
                <a:ea typeface="メイリオ" panose="020B0604030504040204" pitchFamily="50" charset="-128"/>
              </a:rPr>
              <a:t>国民が免疫を獲得</a:t>
            </a:r>
            <a:r>
              <a:rPr lang="ja-JP" altLang="en-US" sz="1600" dirty="0">
                <a:latin typeface="メイリオ" panose="020B0604030504040204" pitchFamily="50" charset="-128"/>
                <a:ea typeface="メイリオ" panose="020B0604030504040204" pitchFamily="50" charset="-128"/>
              </a:rPr>
              <a:t>することが喫緊の課題である。</a:t>
            </a:r>
            <a:endParaRPr lang="en-US" altLang="ja-JP" sz="1600" dirty="0">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ü"/>
            </a:pPr>
            <a:r>
              <a:rPr lang="ja-JP" altLang="en-US" sz="1600" dirty="0">
                <a:latin typeface="メイリオ" panose="020B0604030504040204" pitchFamily="50" charset="-128"/>
                <a:ea typeface="メイリオ" panose="020B0604030504040204" pitchFamily="50" charset="-128"/>
              </a:rPr>
              <a:t>しかし全世界と比較し、日本の</a:t>
            </a:r>
            <a:r>
              <a:rPr lang="ja-JP" altLang="en-US" sz="1600" dirty="0">
                <a:solidFill>
                  <a:srgbClr val="0066FF"/>
                </a:solidFill>
                <a:latin typeface="メイリオ" panose="020B0604030504040204" pitchFamily="50" charset="-128"/>
                <a:ea typeface="メイリオ" panose="020B0604030504040204" pitchFamily="50" charset="-128"/>
              </a:rPr>
              <a:t>ワクチン接種は進んでいないのが現状</a:t>
            </a:r>
            <a:r>
              <a:rPr lang="ja-JP" altLang="en-US" sz="1600" dirty="0">
                <a:latin typeface="メイリオ" panose="020B0604030504040204" pitchFamily="50" charset="-128"/>
                <a:ea typeface="メイリオ" panose="020B0604030504040204" pitchFamily="50" charset="-128"/>
              </a:rPr>
              <a:t>である。</a:t>
            </a:r>
            <a:endParaRPr lang="en-US" altLang="ja-JP" sz="1600" dirty="0">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ü"/>
            </a:pPr>
            <a:r>
              <a:rPr lang="ja-JP" altLang="en-US" sz="1600" dirty="0">
                <a:latin typeface="メイリオ" panose="020B0604030504040204" pitchFamily="50" charset="-128"/>
                <a:ea typeface="メイリオ" panose="020B0604030504040204" pitchFamily="50" charset="-128"/>
              </a:rPr>
              <a:t>課題として、ワクチン接種実施者の確保が挙げられており、海外では、緊急的なことからワクチン接種実施者の確保は柔軟に行なわれており、国内においても大規模ワクチン接種計画に伴い講習等を受講することにより人材の確保が急務となっている。</a:t>
            </a:r>
            <a:endParaRPr lang="en-US" altLang="ja-JP" sz="1600" dirty="0">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331690" y="3429000"/>
            <a:ext cx="6976614" cy="1077218"/>
          </a:xfrm>
          <a:prstGeom prst="rect">
            <a:avLst/>
          </a:prstGeom>
          <a:noFill/>
          <a:ln w="28575">
            <a:solidFill>
              <a:schemeClr val="accent1"/>
            </a:solidFill>
          </a:ln>
        </p:spPr>
        <p:txBody>
          <a:bodyPr wrap="square" rtlCol="0">
            <a:spAutoFit/>
          </a:bodyPr>
          <a:lstStyle/>
          <a:p>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対策案</a:t>
            </a:r>
            <a:r>
              <a:rPr lang="en-US" altLang="ja-JP" sz="1600" dirty="0">
                <a:latin typeface="メイリオ" panose="020B0604030504040204" pitchFamily="50" charset="-128"/>
                <a:ea typeface="メイリオ" panose="020B0604030504040204" pitchFamily="50" charset="-128"/>
              </a:rPr>
              <a:t>】</a:t>
            </a:r>
          </a:p>
          <a:p>
            <a:pPr marL="285750" indent="-285750">
              <a:buFont typeface="Wingdings" panose="05000000000000000000" pitchFamily="2" charset="2"/>
              <a:buChar char="ü"/>
            </a:pPr>
            <a:r>
              <a:rPr lang="ja-JP" altLang="en-US" sz="1600" b="1" dirty="0">
                <a:solidFill>
                  <a:srgbClr val="0066FF"/>
                </a:solidFill>
                <a:latin typeface="メイリオ" panose="020B0604030504040204" pitchFamily="50" charset="-128"/>
                <a:ea typeface="メイリオ" panose="020B0604030504040204" pitchFamily="50" charset="-128"/>
              </a:rPr>
              <a:t>臨床検査技師によるワクチン接種</a:t>
            </a:r>
            <a:r>
              <a:rPr lang="ja-JP" altLang="en-US" sz="1600" dirty="0">
                <a:latin typeface="メイリオ" panose="020B0604030504040204" pitchFamily="50" charset="-128"/>
                <a:ea typeface="メイリオ" panose="020B0604030504040204" pitchFamily="50" charset="-128"/>
              </a:rPr>
              <a:t>を行えるようにしてはどうか。</a:t>
            </a:r>
            <a:endParaRPr lang="en-US" altLang="ja-JP" sz="1600" dirty="0">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ü"/>
            </a:pPr>
            <a:r>
              <a:rPr lang="ja-JP" altLang="en-US" sz="1600" dirty="0">
                <a:latin typeface="メイリオ" panose="020B0604030504040204" pitchFamily="50" charset="-128"/>
                <a:ea typeface="メイリオ" panose="020B0604030504040204" pitchFamily="50" charset="-128"/>
              </a:rPr>
              <a:t>現行法令上では実施できないが、</a:t>
            </a:r>
            <a:r>
              <a:rPr lang="ja-JP" altLang="en-US" sz="1600" b="1" dirty="0">
                <a:solidFill>
                  <a:srgbClr val="0066FF"/>
                </a:solidFill>
                <a:latin typeface="メイリオ" panose="020B0604030504040204" pitchFamily="50" charset="-128"/>
                <a:ea typeface="メイリオ" panose="020B0604030504040204" pitchFamily="50" charset="-128"/>
              </a:rPr>
              <a:t>臨床検査技師は採血業務を実施</a:t>
            </a:r>
            <a:r>
              <a:rPr lang="ja-JP" altLang="en-US" sz="1600" dirty="0">
                <a:latin typeface="メイリオ" panose="020B0604030504040204" pitchFamily="50" charset="-128"/>
                <a:ea typeface="メイリオ" panose="020B0604030504040204" pitchFamily="50" charset="-128"/>
              </a:rPr>
              <a:t>しているため、</a:t>
            </a:r>
            <a:r>
              <a:rPr lang="ja-JP" altLang="en-US" sz="1600" b="1" dirty="0">
                <a:solidFill>
                  <a:srgbClr val="0066FF"/>
                </a:solidFill>
                <a:latin typeface="メイリオ" panose="020B0604030504040204" pitchFamily="50" charset="-128"/>
                <a:ea typeface="メイリオ" panose="020B0604030504040204" pitchFamily="50" charset="-128"/>
              </a:rPr>
              <a:t>現行業務の隣接業務として整理</a:t>
            </a:r>
            <a:r>
              <a:rPr lang="ja-JP" altLang="en-US" sz="1600" dirty="0">
                <a:latin typeface="メイリオ" panose="020B0604030504040204" pitchFamily="50" charset="-128"/>
                <a:ea typeface="メイリオ" panose="020B0604030504040204" pitchFamily="50" charset="-128"/>
              </a:rPr>
              <a:t>できないか。</a:t>
            </a:r>
            <a:endParaRPr lang="en-US" altLang="ja-JP" sz="1600" dirty="0">
              <a:latin typeface="メイリオ" panose="020B0604030504040204" pitchFamily="50" charset="-128"/>
              <a:ea typeface="メイリオ" panose="020B0604030504040204" pitchFamily="50" charset="-128"/>
            </a:endParaRPr>
          </a:p>
        </p:txBody>
      </p:sp>
      <p:sp>
        <p:nvSpPr>
          <p:cNvPr id="13" name="正方形/長方形 12">
            <a:extLst>
              <a:ext uri="{FF2B5EF4-FFF2-40B4-BE49-F238E27FC236}">
                <a16:creationId xmlns:a16="http://schemas.microsoft.com/office/drawing/2014/main" id="{2BBA9E24-3694-4FE5-AFB0-1D9EAB4811E4}"/>
              </a:ext>
            </a:extLst>
          </p:cNvPr>
          <p:cNvSpPr/>
          <p:nvPr/>
        </p:nvSpPr>
        <p:spPr>
          <a:xfrm>
            <a:off x="946304" y="67102"/>
            <a:ext cx="7298104" cy="461665"/>
          </a:xfrm>
          <a:prstGeom prst="rect">
            <a:avLst/>
          </a:prstGeom>
          <a:gradFill rotWithShape="1">
            <a:gsLst>
              <a:gs pos="0">
                <a:srgbClr val="FE8637">
                  <a:tint val="35000"/>
                  <a:satMod val="260000"/>
                </a:srgbClr>
              </a:gs>
              <a:gs pos="30000">
                <a:srgbClr val="FE8637">
                  <a:tint val="38000"/>
                  <a:satMod val="260000"/>
                </a:srgbClr>
              </a:gs>
              <a:gs pos="75000">
                <a:srgbClr val="FE8637">
                  <a:tint val="55000"/>
                  <a:satMod val="255000"/>
                </a:srgbClr>
              </a:gs>
              <a:gs pos="100000">
                <a:srgbClr val="FE8637">
                  <a:tint val="70000"/>
                  <a:satMod val="255000"/>
                </a:srgbClr>
              </a:gs>
            </a:gsLst>
            <a:path path="circle">
              <a:fillToRect l="5000" t="100000" r="120000" b="10000"/>
            </a:path>
          </a:gradFill>
          <a:ln w="12700" cap="flat" cmpd="sng" algn="ctr">
            <a:solidFill>
              <a:srgbClr val="FE8637">
                <a:shade val="70000"/>
                <a:satMod val="150000"/>
              </a:srgbClr>
            </a:solidFill>
            <a:prstDash val="solid"/>
          </a:ln>
          <a:effectLst>
            <a:outerShdw blurRad="50800" dist="25000" dir="5400000" rotWithShape="0">
              <a:srgbClr val="000000">
                <a:alpha val="40000"/>
              </a:srgbClr>
            </a:outerShdw>
          </a:effectLst>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dirty="0">
                <a:solidFill>
                  <a:prstClr val="black">
                    <a:lumMod val="95000"/>
                    <a:lumOff val="5000"/>
                  </a:prstClr>
                </a:solidFill>
                <a:latin typeface="メイリオ" pitchFamily="50" charset="-128"/>
                <a:ea typeface="メイリオ" pitchFamily="50" charset="-128"/>
              </a:rPr>
              <a:t>新型コロナウイルス感染症</a:t>
            </a:r>
            <a:r>
              <a:rPr kumimoji="1" lang="ja-JP" altLang="en-US" sz="2400" b="1" i="0" u="none" strike="noStrike" kern="1200" cap="none" spc="0" normalizeH="0" baseline="0" noProof="0" dirty="0">
                <a:ln>
                  <a:noFill/>
                </a:ln>
                <a:solidFill>
                  <a:prstClr val="black">
                    <a:lumMod val="95000"/>
                    <a:lumOff val="5000"/>
                  </a:prstClr>
                </a:solidFill>
                <a:effectLst/>
                <a:uLnTx/>
                <a:uFillTx/>
                <a:latin typeface="メイリオ" pitchFamily="50" charset="-128"/>
                <a:ea typeface="メイリオ" pitchFamily="50" charset="-128"/>
                <a:cs typeface="+mn-cs"/>
              </a:rPr>
              <a:t>に対する体制整備の要望</a:t>
            </a:r>
            <a:endParaRPr kumimoji="1" lang="en-US" altLang="ja-JP" sz="2400" b="1" i="0" u="none" strike="noStrike" kern="1200" cap="none" spc="0" normalizeH="0" baseline="0" noProof="0" dirty="0">
              <a:ln>
                <a:noFill/>
              </a:ln>
              <a:solidFill>
                <a:prstClr val="black">
                  <a:lumMod val="95000"/>
                  <a:lumOff val="5000"/>
                </a:prstClr>
              </a:solidFill>
              <a:effectLst/>
              <a:uLnTx/>
              <a:uFillTx/>
              <a:latin typeface="メイリオ" pitchFamily="50" charset="-128"/>
              <a:ea typeface="メイリオ" pitchFamily="50" charset="-128"/>
              <a:cs typeface="+mn-cs"/>
            </a:endParaRPr>
          </a:p>
        </p:txBody>
      </p:sp>
      <p:sp>
        <p:nvSpPr>
          <p:cNvPr id="18" name="テキスト ボックス 17">
            <a:extLst>
              <a:ext uri="{FF2B5EF4-FFF2-40B4-BE49-F238E27FC236}">
                <a16:creationId xmlns:a16="http://schemas.microsoft.com/office/drawing/2014/main" id="{48F492C9-D611-4167-8CB0-BD91C46A7630}"/>
              </a:ext>
            </a:extLst>
          </p:cNvPr>
          <p:cNvSpPr txBox="1"/>
          <p:nvPr/>
        </p:nvSpPr>
        <p:spPr>
          <a:xfrm>
            <a:off x="323529" y="4847938"/>
            <a:ext cx="8767349" cy="923330"/>
          </a:xfrm>
          <a:prstGeom prst="rect">
            <a:avLst/>
          </a:prstGeom>
          <a:solidFill>
            <a:schemeClr val="accent6">
              <a:lumMod val="60000"/>
              <a:lumOff val="40000"/>
            </a:schemeClr>
          </a:solidFill>
          <a:ln w="12700" cap="flat" cmpd="sng" algn="ctr">
            <a:solidFill>
              <a:srgbClr val="B32C16">
                <a:shade val="70000"/>
                <a:satMod val="150000"/>
              </a:srgbClr>
            </a:solidFill>
            <a:prstDash val="solid"/>
          </a:ln>
          <a:effectLst>
            <a:outerShdw blurRad="50800" dist="25000" dir="5400000" rotWithShape="0">
              <a:srgbClr val="000000">
                <a:alpha val="40000"/>
              </a:srgbClr>
            </a:outerShdw>
          </a:effectLst>
        </p:spPr>
        <p:txBody>
          <a:bodyPr wrap="square" rtlCol="0">
            <a:spAutoFit/>
          </a:bodyPr>
          <a:lstStyle/>
          <a:p>
            <a:r>
              <a:rPr lang="ja-JP" altLang="en-US" b="1" dirty="0">
                <a:latin typeface="メイリオ" panose="020B0604030504040204" pitchFamily="50" charset="-128"/>
                <a:ea typeface="メイリオ" panose="020B0604030504040204" pitchFamily="50" charset="-128"/>
              </a:rPr>
              <a:t>臨床検査技師は</a:t>
            </a:r>
            <a:r>
              <a:rPr lang="ja-JP" altLang="en-US" sz="1800" b="1" dirty="0">
                <a:latin typeface="メイリオ" panose="020B0604030504040204" pitchFamily="50" charset="-128"/>
                <a:ea typeface="メイリオ" panose="020B0604030504040204" pitchFamily="50" charset="-128"/>
              </a:rPr>
              <a:t>、</a:t>
            </a:r>
            <a:r>
              <a:rPr lang="ja-JP" altLang="en-US" b="1" dirty="0">
                <a:latin typeface="メイリオ" panose="020B0604030504040204" pitchFamily="50" charset="-128"/>
                <a:ea typeface="メイリオ" panose="020B0604030504040204" pitchFamily="50" charset="-128"/>
              </a:rPr>
              <a:t>四肢表在の静脈採血</a:t>
            </a:r>
            <a:r>
              <a:rPr lang="ja-JP" altLang="en-US" sz="1800" b="1" dirty="0">
                <a:latin typeface="メイリオ" panose="020B0604030504040204" pitchFamily="50" charset="-128"/>
                <a:ea typeface="メイリオ" panose="020B0604030504040204" pitchFamily="50" charset="-128"/>
              </a:rPr>
              <a:t>のみならず採血時に発生する合併症</a:t>
            </a:r>
            <a:r>
              <a:rPr lang="en-US" altLang="ja-JP" sz="1800" b="1" dirty="0">
                <a:latin typeface="メイリオ" panose="020B0604030504040204" pitchFamily="50" charset="-128"/>
                <a:ea typeface="メイリオ" panose="020B0604030504040204" pitchFamily="50" charset="-128"/>
              </a:rPr>
              <a:t>(</a:t>
            </a:r>
            <a:r>
              <a:rPr lang="ja-JP" altLang="en-US" sz="1800" b="1" dirty="0">
                <a:latin typeface="メイリオ" panose="020B0604030504040204" pitchFamily="50" charset="-128"/>
                <a:ea typeface="メイリオ" panose="020B0604030504040204" pitchFamily="50" charset="-128"/>
              </a:rPr>
              <a:t>アナフィラキシーショックを含む</a:t>
            </a:r>
            <a:r>
              <a:rPr lang="en-US" altLang="ja-JP" sz="1800" b="1" dirty="0">
                <a:latin typeface="メイリオ" panose="020B0604030504040204" pitchFamily="50" charset="-128"/>
                <a:ea typeface="メイリオ" panose="020B0604030504040204" pitchFamily="50" charset="-128"/>
              </a:rPr>
              <a:t>)</a:t>
            </a:r>
            <a:r>
              <a:rPr lang="ja-JP" altLang="en-US" sz="1800" b="1" dirty="0">
                <a:latin typeface="メイリオ" panose="020B0604030504040204" pitchFamily="50" charset="-128"/>
                <a:ea typeface="メイリオ" panose="020B0604030504040204" pitchFamily="50" charset="-128"/>
              </a:rPr>
              <a:t>などの医療安全や感染管理についても</a:t>
            </a:r>
            <a:r>
              <a:rPr lang="ja-JP" altLang="en-US" b="1" dirty="0">
                <a:latin typeface="メイリオ" panose="020B0604030504040204" pitchFamily="50" charset="-128"/>
                <a:ea typeface="メイリオ" panose="020B0604030504040204" pitchFamily="50" charset="-128"/>
              </a:rPr>
              <a:t>教育を受けている</a:t>
            </a:r>
            <a:r>
              <a:rPr lang="ja-JP" altLang="en-US" sz="1800" b="1" dirty="0">
                <a:latin typeface="メイリオ" panose="020B0604030504040204" pitchFamily="50" charset="-128"/>
                <a:ea typeface="メイリオ" panose="020B0604030504040204" pitchFamily="50" charset="-128"/>
              </a:rPr>
              <a:t>。そのため</a:t>
            </a:r>
            <a:r>
              <a:rPr lang="ja-JP" altLang="en-US" sz="1800" b="1" dirty="0">
                <a:solidFill>
                  <a:srgbClr val="FF0000"/>
                </a:solidFill>
                <a:latin typeface="メイリオ" panose="020B0604030504040204" pitchFamily="50" charset="-128"/>
                <a:ea typeface="メイリオ" panose="020B0604030504040204" pitchFamily="50" charset="-128"/>
              </a:rPr>
              <a:t>筋肉内注射の</a:t>
            </a:r>
            <a:r>
              <a:rPr lang="ja-JP" altLang="en-US" b="1" dirty="0">
                <a:solidFill>
                  <a:srgbClr val="FF0000"/>
                </a:solidFill>
                <a:latin typeface="メイリオ" panose="020B0604030504040204" pitchFamily="50" charset="-128"/>
                <a:ea typeface="メイリオ" panose="020B0604030504040204" pitchFamily="50" charset="-128"/>
              </a:rPr>
              <a:t>研修</a:t>
            </a:r>
            <a:r>
              <a:rPr lang="ja-JP" altLang="en-US" sz="1800" b="1" dirty="0">
                <a:solidFill>
                  <a:srgbClr val="FF0000"/>
                </a:solidFill>
                <a:latin typeface="メイリオ" panose="020B0604030504040204" pitchFamily="50" charset="-128"/>
                <a:ea typeface="メイリオ" panose="020B0604030504040204" pitchFamily="50" charset="-128"/>
              </a:rPr>
              <a:t>を</a:t>
            </a:r>
            <a:r>
              <a:rPr lang="ja-JP" altLang="en-US" b="1" dirty="0">
                <a:solidFill>
                  <a:srgbClr val="FF0000"/>
                </a:solidFill>
                <a:latin typeface="メイリオ" panose="020B0604030504040204" pitchFamily="50" charset="-128"/>
                <a:ea typeface="メイリオ" panose="020B0604030504040204" pitchFamily="50" charset="-128"/>
              </a:rPr>
              <a:t>受ける</a:t>
            </a:r>
            <a:r>
              <a:rPr lang="ja-JP" altLang="en-US" sz="1800" b="1" dirty="0">
                <a:solidFill>
                  <a:srgbClr val="FF0000"/>
                </a:solidFill>
                <a:latin typeface="メイリオ" panose="020B0604030504040204" pitchFamily="50" charset="-128"/>
                <a:ea typeface="メイリオ" panose="020B0604030504040204" pitchFamily="50" charset="-128"/>
              </a:rPr>
              <a:t>ことにより早期に</a:t>
            </a:r>
            <a:r>
              <a:rPr lang="ja-JP" altLang="en-US" b="1" dirty="0">
                <a:solidFill>
                  <a:srgbClr val="FF0000"/>
                </a:solidFill>
                <a:latin typeface="メイリオ" panose="020B0604030504040204" pitchFamily="50" charset="-128"/>
                <a:ea typeface="メイリオ" panose="020B0604030504040204" pitchFamily="50" charset="-128"/>
              </a:rPr>
              <a:t>実施</a:t>
            </a:r>
            <a:r>
              <a:rPr lang="ja-JP" altLang="en-US" sz="1800" b="1" dirty="0">
                <a:solidFill>
                  <a:srgbClr val="FF0000"/>
                </a:solidFill>
                <a:latin typeface="メイリオ" panose="020B0604030504040204" pitchFamily="50" charset="-128"/>
                <a:ea typeface="メイリオ" panose="020B0604030504040204" pitchFamily="50" charset="-128"/>
              </a:rPr>
              <a:t>可能</a:t>
            </a:r>
            <a:r>
              <a:rPr lang="ja-JP" altLang="en-US" sz="1800" b="1" dirty="0">
                <a:latin typeface="メイリオ" panose="020B0604030504040204" pitchFamily="50" charset="-128"/>
                <a:ea typeface="メイリオ" panose="020B0604030504040204" pitchFamily="50" charset="-128"/>
              </a:rPr>
              <a:t>と考える。</a:t>
            </a:r>
            <a:endParaRPr lang="en-US" altLang="ja-JP" sz="1800" b="1" dirty="0">
              <a:latin typeface="メイリオ" panose="020B0604030504040204" pitchFamily="50" charset="-128"/>
              <a:ea typeface="メイリオ" panose="020B0604030504040204" pitchFamily="50" charset="-128"/>
            </a:endParaRPr>
          </a:p>
        </p:txBody>
      </p:sp>
      <p:sp>
        <p:nvSpPr>
          <p:cNvPr id="20" name="下矢印 9">
            <a:extLst>
              <a:ext uri="{FF2B5EF4-FFF2-40B4-BE49-F238E27FC236}">
                <a16:creationId xmlns:a16="http://schemas.microsoft.com/office/drawing/2014/main" id="{0D2B8AEC-C45B-4880-B02A-62EA8234B710}"/>
              </a:ext>
            </a:extLst>
          </p:cNvPr>
          <p:cNvSpPr/>
          <p:nvPr/>
        </p:nvSpPr>
        <p:spPr>
          <a:xfrm>
            <a:off x="4304012" y="5822078"/>
            <a:ext cx="360040" cy="216000"/>
          </a:xfrm>
          <a:prstGeom prst="downArrow">
            <a:avLst/>
          </a:prstGeom>
          <a:gradFill rotWithShape="1">
            <a:gsLst>
              <a:gs pos="0">
                <a:srgbClr val="B32C16">
                  <a:tint val="35000"/>
                  <a:satMod val="260000"/>
                </a:srgbClr>
              </a:gs>
              <a:gs pos="30000">
                <a:srgbClr val="B32C16">
                  <a:tint val="38000"/>
                  <a:satMod val="260000"/>
                </a:srgbClr>
              </a:gs>
              <a:gs pos="75000">
                <a:srgbClr val="B32C16">
                  <a:tint val="55000"/>
                  <a:satMod val="255000"/>
                </a:srgbClr>
              </a:gs>
              <a:gs pos="100000">
                <a:srgbClr val="B32C16">
                  <a:tint val="70000"/>
                  <a:satMod val="255000"/>
                </a:srgbClr>
              </a:gs>
            </a:gsLst>
            <a:path path="circle">
              <a:fillToRect l="5000" t="100000" r="120000" b="10000"/>
            </a:path>
          </a:gradFill>
          <a:ln w="12700" cap="flat" cmpd="sng" algn="ctr">
            <a:solidFill>
              <a:srgbClr val="B32C16">
                <a:shade val="70000"/>
                <a:satMod val="150000"/>
              </a:srgbClr>
            </a:solidFill>
            <a:prstDash val="solid"/>
          </a:ln>
          <a:effectLst>
            <a:outerShdw blurRad="50800" dist="25000" dir="5400000" rotWithShape="0">
              <a:srgbClr val="000000">
                <a:alpha val="40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latin typeface="Century Schoolbook"/>
              <a:ea typeface="ＭＳ Ｐ明朝" panose="02020600040205080304" pitchFamily="18" charset="-128"/>
              <a:cs typeface="+mn-cs"/>
            </a:endParaRPr>
          </a:p>
        </p:txBody>
      </p:sp>
      <p:pic>
        <p:nvPicPr>
          <p:cNvPr id="3" name="図 2" descr="時計, 部屋 が含まれている画像&#10;&#10;自動的に生成された説明">
            <a:extLst>
              <a:ext uri="{FF2B5EF4-FFF2-40B4-BE49-F238E27FC236}">
                <a16:creationId xmlns:a16="http://schemas.microsoft.com/office/drawing/2014/main" id="{36DEB1B9-1106-4FDF-BB89-0CA06C5F83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21997" y="3149599"/>
            <a:ext cx="1714500" cy="1714500"/>
          </a:xfrm>
          <a:prstGeom prst="rect">
            <a:avLst/>
          </a:prstGeom>
        </p:spPr>
      </p:pic>
    </p:spTree>
    <p:extLst>
      <p:ext uri="{BB962C8B-B14F-4D97-AF65-F5344CB8AC3E}">
        <p14:creationId xmlns:p14="http://schemas.microsoft.com/office/powerpoint/2010/main" val="134974877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15327</TotalTime>
  <Words>340</Words>
  <Application>Microsoft Office PowerPoint</Application>
  <PresentationFormat>画面に合わせる (4:3)</PresentationFormat>
  <Paragraphs>24</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ＭＳ Ｐゴシック</vt:lpstr>
      <vt:lpstr>ＭＳ Ｐ明朝</vt:lpstr>
      <vt:lpstr>メイリオ</vt:lpstr>
      <vt:lpstr>Arial</vt:lpstr>
      <vt:lpstr>Calibri</vt:lpstr>
      <vt:lpstr>Century Schoolbook</vt:lpstr>
      <vt:lpstr>Wingdings</vt:lpstr>
      <vt:lpstr>Office テーマ</vt:lpstr>
      <vt:lpstr>PowerPoint プレゼンテーション</vt:lpstr>
      <vt:lpstr>PowerPoint プレゼンテーション</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MARUTA</dc:creator>
  <cp:lastModifiedBy>中伊豆温泉病院　検査科</cp:lastModifiedBy>
  <cp:revision>1009</cp:revision>
  <cp:lastPrinted>2018-11-06T05:00:27Z</cp:lastPrinted>
  <dcterms:created xsi:type="dcterms:W3CDTF">2012-11-05T07:37:23Z</dcterms:created>
  <dcterms:modified xsi:type="dcterms:W3CDTF">2021-05-25T01:37:26Z</dcterms:modified>
</cp:coreProperties>
</file>