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7" r:id="rId5"/>
  </p:sldIdLst>
  <p:sldSz cx="12192000" cy="6858000"/>
  <p:notesSz cx="7102475" cy="10231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4" autoAdjust="0"/>
    <p:restoredTop sz="94660"/>
  </p:normalViewPr>
  <p:slideViewPr>
    <p:cSldViewPr snapToGrid="0" showGuides="1">
      <p:cViewPr varScale="1">
        <p:scale>
          <a:sx n="115" d="100"/>
          <a:sy n="115" d="100"/>
        </p:scale>
        <p:origin x="120" y="40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4068934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4133720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3673338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304128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768934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285773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177235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3131982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384932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2198683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AE37F0-5FC2-4531-AB5E-0B45314945B1}" type="datetimeFigureOut">
              <a:rPr kumimoji="1" lang="ja-JP" altLang="en-US" smtClean="0"/>
              <a:t>2019/6/10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2559503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AE37F0-5FC2-4531-AB5E-0B45314945B1}" type="datetimeFigureOut">
              <a:rPr kumimoji="1" lang="ja-JP" altLang="en-US" smtClean="0"/>
              <a:t>2019/6/10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8A18F-353E-49D3-83E3-4D5756B648E2}" type="slidenum">
              <a:rPr kumimoji="1" lang="ja-JP" altLang="en-US" smtClean="0"/>
              <a:t>‹#›</a:t>
            </a:fld>
            <a:endParaRPr kumimoji="1" lang="ja-JP" altLang="en-US"/>
          </a:p>
        </p:txBody>
      </p:sp>
    </p:spTree>
    <p:extLst>
      <p:ext uri="{BB962C8B-B14F-4D97-AF65-F5344CB8AC3E}">
        <p14:creationId xmlns:p14="http://schemas.microsoft.com/office/powerpoint/2010/main" val="2805501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図 34"/>
          <p:cNvPicPr>
            <a:picLocks noChangeAspect="1"/>
          </p:cNvPicPr>
          <p:nvPr/>
        </p:nvPicPr>
        <p:blipFill>
          <a:blip r:embed="rId2"/>
          <a:stretch>
            <a:fillRect/>
          </a:stretch>
        </p:blipFill>
        <p:spPr>
          <a:xfrm rot="10800000">
            <a:off x="11115039" y="5426938"/>
            <a:ext cx="191441" cy="1243692"/>
          </a:xfrm>
          <a:prstGeom prst="rect">
            <a:avLst/>
          </a:prstGeom>
        </p:spPr>
      </p:pic>
      <p:sp>
        <p:nvSpPr>
          <p:cNvPr id="49" name="左大かっこ 48"/>
          <p:cNvSpPr/>
          <p:nvPr/>
        </p:nvSpPr>
        <p:spPr>
          <a:xfrm>
            <a:off x="9813176" y="5426938"/>
            <a:ext cx="191352" cy="1211024"/>
          </a:xfrm>
          <a:prstGeom prst="lef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角丸四角形 53"/>
          <p:cNvSpPr/>
          <p:nvPr/>
        </p:nvSpPr>
        <p:spPr>
          <a:xfrm>
            <a:off x="9135132" y="6502045"/>
            <a:ext cx="2917526" cy="24873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右矢印 45"/>
          <p:cNvSpPr/>
          <p:nvPr/>
        </p:nvSpPr>
        <p:spPr>
          <a:xfrm>
            <a:off x="8506257" y="5221993"/>
            <a:ext cx="1056949" cy="3895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10035820" y="5228802"/>
            <a:ext cx="1058062" cy="28004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91440" y="1277726"/>
            <a:ext cx="6290976" cy="2458647"/>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504101" y="3982485"/>
            <a:ext cx="1620957" cy="682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6690134" y="6045192"/>
            <a:ext cx="1083805" cy="798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a:off x="9135132" y="3392488"/>
            <a:ext cx="2882250" cy="737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2960051" y="3961866"/>
            <a:ext cx="2774248" cy="86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3055931" y="3059546"/>
            <a:ext cx="1083805" cy="798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6543206" y="604987"/>
            <a:ext cx="5346618" cy="40894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18141" y="614827"/>
            <a:ext cx="5877856" cy="434681"/>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207289" y="3216844"/>
            <a:ext cx="5877857" cy="44241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141231" y="88985"/>
            <a:ext cx="9973808" cy="40011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020996" y="6228965"/>
            <a:ext cx="4339651" cy="36560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3967125" y="5230028"/>
            <a:ext cx="4339651" cy="35726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6543206" y="4146509"/>
            <a:ext cx="5257625" cy="42829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6543206" y="1340055"/>
            <a:ext cx="5346618" cy="69287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197166" y="4142298"/>
            <a:ext cx="5877858" cy="42824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197168" y="2432586"/>
            <a:ext cx="5877856" cy="41350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218141" y="1371927"/>
            <a:ext cx="5877857" cy="70346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661652" y="122408"/>
            <a:ext cx="9440410" cy="400110"/>
          </a:xfrm>
          <a:prstGeom prst="rect">
            <a:avLst/>
          </a:prstGeom>
          <a:noFill/>
        </p:spPr>
        <p:txBody>
          <a:bodyPr wrap="square" rtlCol="0">
            <a:spAutoFit/>
          </a:bodyPr>
          <a:lstStyle/>
          <a:p>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新たに創設する認定制度の概要（</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医療技術部門管理</a:t>
            </a:r>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資格、医療管理資格）</a:t>
            </a:r>
            <a:endPar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05931" y="659040"/>
            <a:ext cx="3185487"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（日臨技認定）を目指す者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207289" y="1411542"/>
            <a:ext cx="5775069" cy="646331"/>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日臨技が実施する所定の科目を履修（５科目９単位</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日臨技集合研修</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下矢印 6"/>
          <p:cNvSpPr/>
          <p:nvPr/>
        </p:nvSpPr>
        <p:spPr>
          <a:xfrm>
            <a:off x="2197060" y="2128774"/>
            <a:ext cx="689956" cy="2826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166658" y="2483692"/>
            <a:ext cx="3877985" cy="369332"/>
          </a:xfrm>
          <a:prstGeom prst="rect">
            <a:avLst/>
          </a:prstGeom>
          <a:noFill/>
        </p:spPr>
        <p:txBody>
          <a:bodyPr wrap="none" rtlCol="0">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「医療技術部門管理資格」認定試験</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7246636" y="4210189"/>
            <a:ext cx="4108817" cy="369332"/>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大学院</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に進学し修士課程を修了した者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744265" y="4211769"/>
            <a:ext cx="4108817"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大学院に進学し修士課程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を修了した者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4267200" y="6265725"/>
            <a:ext cx="3925476" cy="369332"/>
          </a:xfrm>
          <a:prstGeom prst="rect">
            <a:avLst/>
          </a:prstGeom>
          <a:noFill/>
        </p:spPr>
        <p:txBody>
          <a:bodyPr wrap="square" rtlCol="0">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「医療管理者資格」認定証の授与</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7312452" y="648411"/>
            <a:ext cx="3185487"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直接社会人大学を目指す者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3143109" y="3807978"/>
            <a:ext cx="2419252" cy="307777"/>
          </a:xfrm>
          <a:prstGeom prst="rect">
            <a:avLst/>
          </a:prstGeom>
          <a:noFill/>
        </p:spPr>
        <p:txBody>
          <a:bodyPr wrap="non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履修単位</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授業料の緩和処置</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4511504" y="5267631"/>
            <a:ext cx="2954655"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「医療管理資格」認定試験</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312452" y="1454091"/>
            <a:ext cx="3877985" cy="369332"/>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通常</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の大学院入学試験を受験・合格</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下矢印 22"/>
          <p:cNvSpPr/>
          <p:nvPr/>
        </p:nvSpPr>
        <p:spPr>
          <a:xfrm>
            <a:off x="2168236" y="3778826"/>
            <a:ext cx="706582" cy="2743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下矢印 23"/>
          <p:cNvSpPr/>
          <p:nvPr/>
        </p:nvSpPr>
        <p:spPr>
          <a:xfrm>
            <a:off x="8327857" y="2283309"/>
            <a:ext cx="807275" cy="17121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rot="18177636">
            <a:off x="3979412" y="4596025"/>
            <a:ext cx="365787" cy="584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rot="2859560">
            <a:off x="7996122" y="4581698"/>
            <a:ext cx="342017" cy="5841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914172" y="5878561"/>
            <a:ext cx="543739" cy="307777"/>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合格</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下矢印 28"/>
          <p:cNvSpPr/>
          <p:nvPr/>
        </p:nvSpPr>
        <p:spPr>
          <a:xfrm>
            <a:off x="5603008" y="5644341"/>
            <a:ext cx="964276" cy="4852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260466" y="3291338"/>
            <a:ext cx="5655424"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「医療技術部門管理資格」認定証の授与</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下矢印 35"/>
          <p:cNvSpPr/>
          <p:nvPr/>
        </p:nvSpPr>
        <p:spPr>
          <a:xfrm>
            <a:off x="2197060" y="2880499"/>
            <a:ext cx="689956" cy="2826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274669" y="2856127"/>
            <a:ext cx="646331"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合格</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下矢印 37"/>
          <p:cNvSpPr/>
          <p:nvPr/>
        </p:nvSpPr>
        <p:spPr>
          <a:xfrm>
            <a:off x="2176549" y="1062421"/>
            <a:ext cx="689956" cy="2826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9216515" y="3221739"/>
            <a:ext cx="2778325" cy="307777"/>
          </a:xfrm>
          <a:prstGeom prst="rect">
            <a:avLst/>
          </a:prstGeom>
          <a:noFill/>
        </p:spPr>
        <p:txBody>
          <a:bodyPr wrap="non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履修単位</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授業料の緩和処置なし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504102" y="3810702"/>
            <a:ext cx="1620957" cy="307777"/>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＜日臨技推薦枠＞</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9781888" y="5486382"/>
            <a:ext cx="1415772" cy="1015663"/>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・実務経験</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・施設の実績</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・施設の推薦</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・実務経験の論文</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・面接</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テキスト ボックス 49"/>
          <p:cNvSpPr txBox="1"/>
          <p:nvPr/>
        </p:nvSpPr>
        <p:spPr>
          <a:xfrm>
            <a:off x="10089378" y="5219675"/>
            <a:ext cx="902811" cy="307777"/>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受験</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条件</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9303187" y="6504558"/>
            <a:ext cx="2749471" cy="246221"/>
          </a:xfrm>
          <a:prstGeom prst="rect">
            <a:avLst/>
          </a:prstGeom>
          <a:noFill/>
        </p:spPr>
        <p:txBody>
          <a:bodyPr wrap="none" rtlCol="0">
            <a:spAutoFit/>
          </a:bodyPr>
          <a:lstStyle/>
          <a:p>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一定の条件を満たしたものに受験を許可する</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角丸四角形 55"/>
          <p:cNvSpPr/>
          <p:nvPr/>
        </p:nvSpPr>
        <p:spPr>
          <a:xfrm>
            <a:off x="8829259" y="4838007"/>
            <a:ext cx="283094" cy="120718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8794312" y="4944465"/>
            <a:ext cx="369332" cy="1015663"/>
          </a:xfrm>
          <a:prstGeom prst="rect">
            <a:avLst/>
          </a:prstGeom>
          <a:noFill/>
        </p:spPr>
        <p:txBody>
          <a:bodyPr vert="eaVert"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受験するには</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91440" y="122408"/>
            <a:ext cx="773084" cy="26420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別添１</a:t>
            </a:r>
            <a:endParaRPr kumimoji="1" lang="ja-JP" altLang="en-US" sz="1200" b="1" dirty="0">
              <a:solidFill>
                <a:schemeClr val="tx1"/>
              </a:solidFill>
            </a:endParaRPr>
          </a:p>
        </p:txBody>
      </p:sp>
    </p:spTree>
    <p:extLst>
      <p:ext uri="{BB962C8B-B14F-4D97-AF65-F5344CB8AC3E}">
        <p14:creationId xmlns:p14="http://schemas.microsoft.com/office/powerpoint/2010/main" val="214520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右矢印 59"/>
          <p:cNvSpPr/>
          <p:nvPr/>
        </p:nvSpPr>
        <p:spPr>
          <a:xfrm>
            <a:off x="9091812" y="5392780"/>
            <a:ext cx="702801" cy="3233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9245123" y="5040038"/>
            <a:ext cx="283262" cy="101917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5" name="図 54"/>
          <p:cNvPicPr>
            <a:picLocks noChangeAspect="1"/>
          </p:cNvPicPr>
          <p:nvPr/>
        </p:nvPicPr>
        <p:blipFill>
          <a:blip r:embed="rId2"/>
          <a:stretch>
            <a:fillRect/>
          </a:stretch>
        </p:blipFill>
        <p:spPr>
          <a:xfrm rot="10800000">
            <a:off x="11132494" y="5102024"/>
            <a:ext cx="207282" cy="1243692"/>
          </a:xfrm>
          <a:prstGeom prst="rect">
            <a:avLst/>
          </a:prstGeom>
        </p:spPr>
      </p:pic>
      <p:sp>
        <p:nvSpPr>
          <p:cNvPr id="53" name="左大かっこ 52"/>
          <p:cNvSpPr/>
          <p:nvPr/>
        </p:nvSpPr>
        <p:spPr>
          <a:xfrm>
            <a:off x="9878183" y="5110603"/>
            <a:ext cx="191352" cy="1211024"/>
          </a:xfrm>
          <a:prstGeom prst="lef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9" name="角丸四角形 58"/>
          <p:cNvSpPr/>
          <p:nvPr/>
        </p:nvSpPr>
        <p:spPr>
          <a:xfrm>
            <a:off x="9442529" y="6249953"/>
            <a:ext cx="2683618" cy="246221"/>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 57"/>
          <p:cNvSpPr/>
          <p:nvPr/>
        </p:nvSpPr>
        <p:spPr>
          <a:xfrm>
            <a:off x="10069535" y="4989016"/>
            <a:ext cx="1062959" cy="24527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flipV="1">
            <a:off x="356794" y="5542346"/>
            <a:ext cx="1504603"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180614" y="5597919"/>
            <a:ext cx="4381631" cy="58642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2396755" y="1413164"/>
            <a:ext cx="4918445" cy="2644497"/>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flipV="1">
            <a:off x="2227073" y="4278545"/>
            <a:ext cx="1681293" cy="92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a:off x="7198012" y="6165539"/>
            <a:ext cx="92546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flipV="1">
            <a:off x="9168286" y="4271665"/>
            <a:ext cx="2892662" cy="105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flipV="1">
            <a:off x="4561421" y="4264331"/>
            <a:ext cx="2654962" cy="972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4542268" y="3275660"/>
            <a:ext cx="92546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7414818" y="614617"/>
            <a:ext cx="4451290" cy="58477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2445603" y="588733"/>
            <a:ext cx="4770780" cy="63171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93657" y="614617"/>
            <a:ext cx="2193752" cy="54633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93657" y="1496895"/>
            <a:ext cx="2193752" cy="269791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2423214" y="3475700"/>
            <a:ext cx="4793170" cy="45806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109096" y="79852"/>
            <a:ext cx="9973808" cy="40011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963906" y="6331493"/>
            <a:ext cx="3478051" cy="43603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5806585" y="5327056"/>
            <a:ext cx="3174811" cy="49492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7414818" y="4513955"/>
            <a:ext cx="4451290" cy="43577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7414819" y="1576885"/>
            <a:ext cx="4401256" cy="56925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2445603" y="4513955"/>
            <a:ext cx="4749737" cy="43577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2445603" y="2569396"/>
            <a:ext cx="4655937" cy="40264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2445603" y="1555779"/>
            <a:ext cx="4770780" cy="60434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728379" y="118300"/>
            <a:ext cx="9706294" cy="400110"/>
          </a:xfrm>
          <a:prstGeom prst="rect">
            <a:avLst/>
          </a:prstGeom>
          <a:noFill/>
        </p:spPr>
        <p:txBody>
          <a:bodyPr wrap="square" rtlCol="0">
            <a:spAutoFit/>
          </a:bodyPr>
          <a:lstStyle/>
          <a:p>
            <a:r>
              <a:rPr kumimoji="1"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医療技術部門管理資格認定制度の概要：</a:t>
            </a:r>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既取得者の新制度</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移行</a:t>
            </a:r>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と受験の緩和処置</a:t>
            </a:r>
            <a:endPar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50899" y="718509"/>
            <a:ext cx="2236510"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既</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取得のままでよ</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い</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2660649" y="1585787"/>
            <a:ext cx="4291839" cy="584775"/>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日臨技が実施する所定の科目を履修（５科目９単位）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に関して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免除</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処置</a:t>
            </a:r>
            <a:r>
              <a:rPr lang="ja-JP" altLang="en-US"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＋集合研修</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下矢印 6"/>
          <p:cNvSpPr/>
          <p:nvPr/>
        </p:nvSpPr>
        <p:spPr>
          <a:xfrm>
            <a:off x="3824888" y="2221108"/>
            <a:ext cx="689956" cy="2826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934522" y="2616526"/>
            <a:ext cx="3887903"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「医療技術部門管理資格」認定試験</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7799270" y="4554579"/>
            <a:ext cx="3903633"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大学院</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進学</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し修士課程を修了した者</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2836264" y="4575805"/>
            <a:ext cx="4572345"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大学院に進学し修士課程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を修了した者</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5302520" y="6408577"/>
            <a:ext cx="3077049"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「医療管理資格」認定証の授与</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2555342" y="644775"/>
            <a:ext cx="4551302" cy="584775"/>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②既取得者で「</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医療技術部門資格認定」から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受験する者</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4450748" y="4096109"/>
            <a:ext cx="2957861" cy="307777"/>
          </a:xfrm>
          <a:prstGeom prst="rect">
            <a:avLst/>
          </a:prstGeom>
          <a:noFill/>
        </p:spPr>
        <p:txBody>
          <a:bodyPr wrap="non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履修単位</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授業料等の減免処置あり</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5957519" y="5418788"/>
            <a:ext cx="2646878"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「医療管理資格」認定試験</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967057" y="1700347"/>
            <a:ext cx="3467616" cy="338554"/>
          </a:xfrm>
          <a:prstGeom prst="rect">
            <a:avLst/>
          </a:prstGeom>
          <a:noFill/>
        </p:spPr>
        <p:txBody>
          <a:bodyPr wrap="non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通常</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の大学院入学試験を受験・合格</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下矢印 22"/>
          <p:cNvSpPr/>
          <p:nvPr/>
        </p:nvSpPr>
        <p:spPr>
          <a:xfrm>
            <a:off x="3824888" y="4057661"/>
            <a:ext cx="706582" cy="2743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下矢印 23"/>
          <p:cNvSpPr/>
          <p:nvPr/>
        </p:nvSpPr>
        <p:spPr>
          <a:xfrm>
            <a:off x="8421842" y="2270362"/>
            <a:ext cx="807275" cy="21532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6320298" y="5006962"/>
            <a:ext cx="261228" cy="2777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8185635" y="5007469"/>
            <a:ext cx="279791" cy="2708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339188" y="5949789"/>
            <a:ext cx="595035"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合格</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下矢印 28"/>
          <p:cNvSpPr/>
          <p:nvPr/>
        </p:nvSpPr>
        <p:spPr>
          <a:xfrm>
            <a:off x="6137246" y="5919119"/>
            <a:ext cx="964276" cy="280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414818" y="614617"/>
            <a:ext cx="3877985" cy="584775"/>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③既取得者で直接「認定医療管理者」を</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受験する者</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72639" y="1870778"/>
            <a:ext cx="2227795" cy="2062103"/>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既取得者の制度は今後も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存続するが、</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新たに「認定管理検査技師」の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募集は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行わず、既取得者に対する研修及び更新</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制度ない。ただ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何時</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選択②、選択③へ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の受験は</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可能</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2396755" y="3524095"/>
            <a:ext cx="4819628"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医療技術部門管理資格」認定証の授与</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下矢印 36"/>
          <p:cNvSpPr/>
          <p:nvPr/>
        </p:nvSpPr>
        <p:spPr>
          <a:xfrm>
            <a:off x="3824888" y="3087152"/>
            <a:ext cx="689956" cy="2826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4707486" y="3107138"/>
            <a:ext cx="595035"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合格</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下矢印 42"/>
          <p:cNvSpPr/>
          <p:nvPr/>
        </p:nvSpPr>
        <p:spPr>
          <a:xfrm>
            <a:off x="764771" y="1229550"/>
            <a:ext cx="764771" cy="1836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3692401" y="1305535"/>
            <a:ext cx="839069" cy="1740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a:off x="8390048" y="1308104"/>
            <a:ext cx="839069" cy="1740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9168286" y="4115870"/>
            <a:ext cx="2957861" cy="307777"/>
          </a:xfrm>
          <a:prstGeom prst="rect">
            <a:avLst/>
          </a:prstGeom>
          <a:noFill/>
        </p:spPr>
        <p:txBody>
          <a:bodyPr wrap="non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履修単位</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授業料等の減免処置な</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2287409" y="4123936"/>
            <a:ext cx="1620957" cy="307777"/>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＜日臨技推薦枠＞</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32" y="5326132"/>
            <a:ext cx="4493538" cy="861774"/>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免除</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処置</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〇</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科目</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単位の</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e</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ラーニング</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視聴は</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免除</a:t>
            </a:r>
            <a:endPar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　するが単位認定試験に合格することが必要</a:t>
            </a:r>
            <a:endPar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p:cNvSpPr txBox="1"/>
          <p:nvPr/>
        </p:nvSpPr>
        <p:spPr>
          <a:xfrm>
            <a:off x="9947317" y="5234290"/>
            <a:ext cx="1415772" cy="1015663"/>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・実務経験</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・施設の実績</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・施設の推薦</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・実務経験の論文</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・面接</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55"/>
          <p:cNvSpPr txBox="1"/>
          <p:nvPr/>
        </p:nvSpPr>
        <p:spPr>
          <a:xfrm>
            <a:off x="10153105" y="4989016"/>
            <a:ext cx="902811" cy="307777"/>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受験</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条件</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テキスト ボックス 56"/>
          <p:cNvSpPr txBox="1"/>
          <p:nvPr/>
        </p:nvSpPr>
        <p:spPr>
          <a:xfrm>
            <a:off x="9442529" y="6249953"/>
            <a:ext cx="2749471" cy="246221"/>
          </a:xfrm>
          <a:prstGeom prst="rect">
            <a:avLst/>
          </a:prstGeom>
          <a:noFill/>
        </p:spPr>
        <p:txBody>
          <a:bodyPr wrap="none" rtlCol="0">
            <a:spAutoFit/>
          </a:bodyPr>
          <a:lstStyle/>
          <a:p>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一定の条件を満たしたものに受験を許可する</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テキスト ボックス 60"/>
          <p:cNvSpPr txBox="1"/>
          <p:nvPr/>
        </p:nvSpPr>
        <p:spPr>
          <a:xfrm>
            <a:off x="9200886" y="5066686"/>
            <a:ext cx="369332" cy="1015663"/>
          </a:xfrm>
          <a:prstGeom prst="rect">
            <a:avLst/>
          </a:prstGeom>
          <a:noFill/>
        </p:spPr>
        <p:txBody>
          <a:bodyPr vert="eaVert"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受験するには</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7623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9705494" y="2539647"/>
            <a:ext cx="2073641" cy="41360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374073" y="4197928"/>
            <a:ext cx="4547062" cy="1039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480956" y="891775"/>
            <a:ext cx="8413867" cy="1181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74500" y="4475664"/>
            <a:ext cx="11712633" cy="177061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1109096" y="79852"/>
            <a:ext cx="9973808" cy="40011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691414" y="127555"/>
            <a:ext cx="6878806" cy="369332"/>
          </a:xfrm>
          <a:prstGeom prst="rect">
            <a:avLst/>
          </a:prstGeom>
          <a:noFill/>
        </p:spPr>
        <p:txBody>
          <a:bodyPr wrap="none" rtlCol="0">
            <a:spAutoFit/>
          </a:bodyPr>
          <a:lstStyle/>
          <a:p>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医療技術部門管理資格認定制度（５科目９単位）カリキュラム</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694458768"/>
              </p:ext>
            </p:extLst>
          </p:nvPr>
        </p:nvGraphicFramePr>
        <p:xfrm>
          <a:off x="1039091" y="1168046"/>
          <a:ext cx="7764087" cy="2743200"/>
        </p:xfrm>
        <a:graphic>
          <a:graphicData uri="http://schemas.openxmlformats.org/drawingml/2006/table">
            <a:tbl>
              <a:tblPr firstRow="1" bandRow="1">
                <a:tableStyleId>{5C22544A-7EE6-4342-B048-85BDC9FD1C3A}</a:tableStyleId>
              </a:tblPr>
              <a:tblGrid>
                <a:gridCol w="6204267"/>
                <a:gridCol w="1559820"/>
              </a:tblGrid>
              <a:tr h="370840">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科目名</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単位数</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ロジカル・コミュニケーション概論</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１単位</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医療管理概論</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２単位</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病院運営管理論</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２単位</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医療経済学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２単位</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病院経営学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２単位</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bl>
          </a:graphicData>
        </a:graphic>
      </p:graphicFrame>
      <p:sp>
        <p:nvSpPr>
          <p:cNvPr id="7" name="正方形/長方形 6"/>
          <p:cNvSpPr/>
          <p:nvPr/>
        </p:nvSpPr>
        <p:spPr>
          <a:xfrm>
            <a:off x="274320" y="4440043"/>
            <a:ext cx="11596255" cy="1938992"/>
          </a:xfrm>
          <a:prstGeom prst="rect">
            <a:avLst/>
          </a:prstGeom>
        </p:spPr>
        <p:txBody>
          <a:bodyPr wrap="square">
            <a:spAutoFit/>
          </a:bodyPr>
          <a:lstStyle/>
          <a:p>
            <a:pPr marL="266700" algn="just"/>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kern="100" dirty="0">
                <a:latin typeface="メイリオ" panose="020B0604030504040204" pitchFamily="50" charset="-128"/>
                <a:ea typeface="メイリオ" panose="020B0604030504040204" pitchFamily="50" charset="-128"/>
                <a:cs typeface="メイリオ" panose="020B0604030504040204" pitchFamily="50" charset="-128"/>
              </a:rPr>
              <a:t>千葉科学大学の科目履修生にな</a:t>
            </a:r>
            <a:r>
              <a:rPr lang="ja-JP" altLang="en-US" sz="2400" kern="100" dirty="0">
                <a:latin typeface="メイリオ" panose="020B0604030504040204" pitchFamily="50" charset="-128"/>
                <a:ea typeface="メイリオ" panose="020B0604030504040204" pitchFamily="50" charset="-128"/>
                <a:cs typeface="メイリオ" panose="020B0604030504040204" pitchFamily="50" charset="-128"/>
              </a:rPr>
              <a:t>り、履修登録をすることが</a:t>
            </a: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条件。</a:t>
            </a:r>
            <a:endParaRPr lang="ja-JP" altLang="ja-JP" sz="2400" kern="100" dirty="0">
              <a:latin typeface="メイリオ" panose="020B0604030504040204" pitchFamily="50" charset="-128"/>
              <a:ea typeface="メイリオ" panose="020B0604030504040204" pitchFamily="50" charset="-128"/>
              <a:cs typeface="メイリオ" panose="020B0604030504040204" pitchFamily="50" charset="-128"/>
            </a:endParaRPr>
          </a:p>
          <a:p>
            <a:pPr marL="266700" algn="just">
              <a:spcAft>
                <a:spcPts val="0"/>
              </a:spcAft>
            </a:pP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➣科目課程</a:t>
            </a:r>
            <a:r>
              <a:rPr lang="ja-JP" altLang="ja-JP" sz="2400" kern="100" dirty="0" smtClean="0">
                <a:latin typeface="メイリオ" panose="020B0604030504040204" pitchFamily="50" charset="-128"/>
                <a:ea typeface="メイリオ" panose="020B0604030504040204" pitchFamily="50" charset="-128"/>
                <a:cs typeface="メイリオ" panose="020B0604030504040204" pitchFamily="50" charset="-128"/>
              </a:rPr>
              <a:t>ごとに小テスト</a:t>
            </a: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を行い</a:t>
            </a:r>
            <a:r>
              <a:rPr lang="ja-JP" altLang="ja-JP" sz="2400" kern="100" dirty="0" smtClean="0">
                <a:latin typeface="メイリオ" panose="020B0604030504040204" pitchFamily="50" charset="-128"/>
                <a:ea typeface="メイリオ" panose="020B0604030504040204" pitchFamily="50" charset="-128"/>
                <a:cs typeface="メイリオ" panose="020B0604030504040204" pitchFamily="50" charset="-128"/>
              </a:rPr>
              <a:t>履修</a:t>
            </a:r>
            <a:r>
              <a:rPr lang="ja-JP" altLang="ja-JP" sz="2400" kern="100" dirty="0">
                <a:latin typeface="メイリオ" panose="020B0604030504040204" pitchFamily="50" charset="-128"/>
                <a:ea typeface="メイリオ" panose="020B0604030504040204" pitchFamily="50" charset="-128"/>
                <a:cs typeface="メイリオ" panose="020B0604030504040204" pitchFamily="50" charset="-128"/>
              </a:rPr>
              <a:t>の修了</a:t>
            </a:r>
            <a:r>
              <a:rPr lang="ja-JP" altLang="ja-JP" sz="2400" kern="100" dirty="0" smtClean="0">
                <a:latin typeface="メイリオ" panose="020B0604030504040204" pitchFamily="50" charset="-128"/>
                <a:ea typeface="メイリオ" panose="020B0604030504040204" pitchFamily="50" charset="-128"/>
                <a:cs typeface="メイリオ" panose="020B0604030504040204" pitchFamily="50" charset="-128"/>
              </a:rPr>
              <a:t>確認</a:t>
            </a: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を行う</a:t>
            </a:r>
            <a:r>
              <a:rPr lang="ja-JP" altLang="ja-JP" sz="24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algn="just"/>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kern="100" dirty="0">
                <a:latin typeface="メイリオ" panose="020B0604030504040204" pitchFamily="50" charset="-128"/>
                <a:ea typeface="メイリオ" panose="020B0604030504040204" pitchFamily="50" charset="-128"/>
                <a:cs typeface="メイリオ" panose="020B0604030504040204" pitchFamily="50" charset="-128"/>
              </a:rPr>
              <a:t>全</a:t>
            </a: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科目の全課程が修了した履修生に単位認定試験を実施する。</a:t>
            </a:r>
            <a:endParaRPr lang="ja-JP" altLang="en-US" sz="2400" kern="100" dirty="0">
              <a:latin typeface="メイリオ" panose="020B0604030504040204" pitchFamily="50" charset="-128"/>
              <a:ea typeface="メイリオ" panose="020B0604030504040204" pitchFamily="50" charset="-128"/>
              <a:cs typeface="メイリオ" panose="020B0604030504040204" pitchFamily="50" charset="-128"/>
            </a:endParaRPr>
          </a:p>
          <a:p>
            <a:pPr marL="266700" algn="just">
              <a:spcAft>
                <a:spcPts val="0"/>
              </a:spcAft>
            </a:pP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➣科目課程ごとの</a:t>
            </a:r>
            <a:r>
              <a:rPr lang="ja-JP" altLang="ja-JP" sz="2400" kern="100" dirty="0" smtClean="0">
                <a:latin typeface="メイリオ" panose="020B0604030504040204" pitchFamily="50" charset="-128"/>
                <a:ea typeface="メイリオ" panose="020B0604030504040204" pitchFamily="50" charset="-128"/>
                <a:cs typeface="メイリオ" panose="020B0604030504040204" pitchFamily="50" charset="-128"/>
              </a:rPr>
              <a:t>小テスト</a:t>
            </a: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並びに</a:t>
            </a:r>
            <a:r>
              <a:rPr lang="en-US" altLang="ja-JP" sz="2400" kern="1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kern="100" dirty="0">
                <a:latin typeface="メイリオ" panose="020B0604030504040204" pitchFamily="50" charset="-128"/>
                <a:ea typeface="メイリオ" panose="020B0604030504040204" pitchFamily="50" charset="-128"/>
                <a:cs typeface="メイリオ" panose="020B0604030504040204" pitchFamily="50" charset="-128"/>
              </a:rPr>
              <a:t>科目</a:t>
            </a:r>
            <a:r>
              <a:rPr lang="en-US" altLang="ja-JP" sz="2400" kern="1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単位の試験全て、</a:t>
            </a:r>
            <a:r>
              <a:rPr lang="en-US" altLang="ja-JP" sz="2400" kern="100" dirty="0" smtClean="0">
                <a:latin typeface="メイリオ" panose="020B0604030504040204" pitchFamily="50" charset="-128"/>
                <a:ea typeface="メイリオ" panose="020B0604030504040204" pitchFamily="50" charset="-128"/>
                <a:cs typeface="メイリオ" panose="020B0604030504040204" pitchFamily="50" charset="-128"/>
              </a:rPr>
              <a:t>e</a:t>
            </a:r>
            <a:r>
              <a:rPr lang="ja-JP" altLang="en-US" sz="2400" kern="100" dirty="0" smtClean="0">
                <a:latin typeface="メイリオ" panose="020B0604030504040204" pitchFamily="50" charset="-128"/>
                <a:ea typeface="メイリオ" panose="020B0604030504040204" pitchFamily="50" charset="-128"/>
                <a:cs typeface="メイリオ" panose="020B0604030504040204" pitchFamily="50" charset="-128"/>
              </a:rPr>
              <a:t>ラーニングでの方式で実施し、単位認定試験は課題への論文提出とする。</a:t>
            </a:r>
            <a:endParaRPr lang="ja-JP" altLang="ja-JP" kern="100" dirty="0">
              <a:latin typeface="游明朝"/>
              <a:ea typeface="游明朝"/>
              <a:cs typeface="Times New Roman" panose="02020603050405020304" pitchFamily="18" charset="0"/>
            </a:endParaRPr>
          </a:p>
        </p:txBody>
      </p:sp>
      <p:sp>
        <p:nvSpPr>
          <p:cNvPr id="8" name="テキスト ボックス 7"/>
          <p:cNvSpPr txBox="1"/>
          <p:nvPr/>
        </p:nvSpPr>
        <p:spPr>
          <a:xfrm>
            <a:off x="440574" y="672532"/>
            <a:ext cx="8494633"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〇千葉科学大学が開校する５科目９単位のカリキュラム概要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440574" y="3968421"/>
            <a:ext cx="3028393"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〇</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科目</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単位の履修</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右中かっこ 12"/>
          <p:cNvSpPr/>
          <p:nvPr/>
        </p:nvSpPr>
        <p:spPr>
          <a:xfrm>
            <a:off x="8938452" y="1662994"/>
            <a:ext cx="631768" cy="2211185"/>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9705494" y="2583920"/>
            <a:ext cx="2031325"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合計５科目９単位</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74371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円/楕円 11"/>
          <p:cNvSpPr/>
          <p:nvPr/>
        </p:nvSpPr>
        <p:spPr>
          <a:xfrm>
            <a:off x="83128" y="3067954"/>
            <a:ext cx="4355868" cy="110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83128" y="931025"/>
            <a:ext cx="3265966" cy="1163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32756" y="3298786"/>
            <a:ext cx="11704320" cy="298563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40575" y="1138844"/>
            <a:ext cx="11363498" cy="146744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1109096" y="79852"/>
            <a:ext cx="9973808" cy="40011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260001" y="110630"/>
            <a:ext cx="5724644" cy="369332"/>
          </a:xfrm>
          <a:prstGeom prst="rect">
            <a:avLst/>
          </a:prstGeom>
          <a:noFill/>
        </p:spPr>
        <p:txBody>
          <a:bodyPr wrap="none" rtlCol="0">
            <a:spAutoFit/>
          </a:bodyPr>
          <a:lstStyle/>
          <a:p>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医療技術部門管理資格認定制度　集合研修会について</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83128" y="677179"/>
            <a:ext cx="2954655"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〇　集合研修の目的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54934" y="1318486"/>
            <a:ext cx="11134779" cy="1200329"/>
          </a:xfrm>
          <a:prstGeom prst="rect">
            <a:avLst/>
          </a:prstGeom>
          <a:noFill/>
        </p:spPr>
        <p:txBody>
          <a:bodyPr wrap="none" rtlCol="0">
            <a:spAutoFit/>
          </a:bodyPr>
          <a:lstStyle/>
          <a:p>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e</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ラーニング等で学んだ医療経営の基礎講座に関する知識を現場で実践するため</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にテクニカルスキルおよびノウハウについて体験型で学ぶことを目的とし、ケ</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err="1" smtClean="0">
                <a:latin typeface="メイリオ" panose="020B0604030504040204" pitchFamily="50" charset="-128"/>
                <a:ea typeface="メイリオ" panose="020B0604030504040204" pitchFamily="50" charset="-128"/>
                <a:cs typeface="メイリオ" panose="020B0604030504040204" pitchFamily="50" charset="-128"/>
              </a:rPr>
              <a:t>ー</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スディスカッションやワークショップを中心にしたプログラムを想定する</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83128" y="2837121"/>
            <a:ext cx="4185761"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〇　集合研修の方法とテーマ</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440575" y="3392488"/>
            <a:ext cx="10649069" cy="3046988"/>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年２回（応募者数によっては年４回）１泊２日の開催</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集合研修を受講する前に日臨技</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e</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ランによる個人学習を修了し受講する</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夏集合研修（</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8/24(</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土</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8/25(</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テーマ「医療版ロジカルシンキングをマスターする」（担当：谷内）</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秋集合研修（</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11/23(</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土</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11/24(</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テーマ「医療機関の内部環境分析と外部環境分析をマスターする」</a:t>
            </a: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（担当：神戸）</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集合研修の定員は３０名程度とする</a:t>
            </a:r>
            <a:endParaRPr kumimoji="1" lang="ja-JP" altLang="en-US" sz="2400" dirty="0"/>
          </a:p>
        </p:txBody>
      </p:sp>
    </p:spTree>
    <p:extLst>
      <p:ext uri="{BB962C8B-B14F-4D97-AF65-F5344CB8AC3E}">
        <p14:creationId xmlns:p14="http://schemas.microsoft.com/office/powerpoint/2010/main" val="21347490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873</TotalTime>
  <Words>598</Words>
  <Application>Microsoft Office PowerPoint</Application>
  <PresentationFormat>ワイド画面</PresentationFormat>
  <Paragraphs>90</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Ｐゴシック</vt:lpstr>
      <vt:lpstr>メイリオ</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深澤 恵治 KF.</dc:creator>
  <cp:lastModifiedBy>深澤 恵治 KF.</cp:lastModifiedBy>
  <cp:revision>74</cp:revision>
  <cp:lastPrinted>2019-06-07T05:06:10Z</cp:lastPrinted>
  <dcterms:created xsi:type="dcterms:W3CDTF">2019-02-18T06:41:15Z</dcterms:created>
  <dcterms:modified xsi:type="dcterms:W3CDTF">2019-06-10T01:29:52Z</dcterms:modified>
</cp:coreProperties>
</file>